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1573" r:id="rId2"/>
    <p:sldId id="1418" r:id="rId3"/>
    <p:sldId id="1409" r:id="rId4"/>
    <p:sldId id="1435" r:id="rId5"/>
    <p:sldId id="1413" r:id="rId6"/>
    <p:sldId id="1425" r:id="rId7"/>
    <p:sldId id="1415" r:id="rId8"/>
    <p:sldId id="1571" r:id="rId9"/>
    <p:sldId id="1428" r:id="rId10"/>
    <p:sldId id="1568" r:id="rId11"/>
    <p:sldId id="1466" r:id="rId12"/>
    <p:sldId id="1454" r:id="rId13"/>
    <p:sldId id="1574" r:id="rId14"/>
    <p:sldId id="1576" r:id="rId15"/>
    <p:sldId id="1577" r:id="rId16"/>
    <p:sldId id="1451" r:id="rId17"/>
    <p:sldId id="1569" r:id="rId18"/>
    <p:sldId id="1450" r:id="rId19"/>
    <p:sldId id="1437" r:id="rId20"/>
    <p:sldId id="1438" r:id="rId21"/>
    <p:sldId id="1457" r:id="rId22"/>
    <p:sldId id="1458" r:id="rId23"/>
    <p:sldId id="1459" r:id="rId24"/>
    <p:sldId id="1460" r:id="rId25"/>
    <p:sldId id="1456" r:id="rId26"/>
    <p:sldId id="1431" r:id="rId27"/>
    <p:sldId id="1432" r:id="rId28"/>
    <p:sldId id="1444" r:id="rId29"/>
    <p:sldId id="1424" r:id="rId30"/>
  </p:sldIdLst>
  <p:sldSz cx="12192000" cy="6858000"/>
  <p:notesSz cx="7104063" cy="10234613"/>
  <p:embeddedFontLst>
    <p:embeddedFont>
      <p:font typeface="OfficinaSansEF-Book" panose="020B0604020202020204" charset="0"/>
      <p:regular r:id="rId33"/>
      <p:bold r:id="rId34"/>
      <p:italic r:id="rId35"/>
      <p:boldItalic r:id="rId3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3680" userDrawn="1">
          <p15:clr>
            <a:srgbClr val="A4A3A4"/>
          </p15:clr>
        </p15:guide>
        <p15:guide id="5" orient="horz" pos="1003" userDrawn="1">
          <p15:clr>
            <a:srgbClr val="A4A3A4"/>
          </p15:clr>
        </p15:guide>
        <p15:guide id="7" orient="horz" pos="1366" userDrawn="1">
          <p15:clr>
            <a:srgbClr val="A4A3A4"/>
          </p15:clr>
        </p15:guide>
        <p15:guide id="8" pos="42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98D4"/>
    <a:srgbClr val="F1F2E6"/>
    <a:srgbClr val="F5FFD9"/>
    <a:srgbClr val="20614D"/>
    <a:srgbClr val="A7E200"/>
    <a:srgbClr val="AFC81A"/>
    <a:srgbClr val="0B68B6"/>
    <a:srgbClr val="192B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96" autoAdjust="0"/>
    <p:restoredTop sz="91646" autoAdjust="0"/>
  </p:normalViewPr>
  <p:slideViewPr>
    <p:cSldViewPr snapToGrid="0">
      <p:cViewPr varScale="1">
        <p:scale>
          <a:sx n="89" d="100"/>
          <a:sy n="89" d="100"/>
        </p:scale>
        <p:origin x="114" y="510"/>
      </p:cViewPr>
      <p:guideLst>
        <p:guide orient="horz" pos="3680"/>
        <p:guide orient="horz" pos="1003"/>
        <p:guide orient="horz" pos="1366"/>
        <p:guide pos="4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40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ssauer, Josef" userId="a1f01ea3-d386-46a1-bab3-e4572bbb2845" providerId="ADAL" clId="{CA07D33D-D3BF-4FC2-A846-3E3073D0AE84}"/>
    <pc:docChg chg="addSld delSld modSld delMainMaster">
      <pc:chgData name="Grassauer, Josef" userId="a1f01ea3-d386-46a1-bab3-e4572bbb2845" providerId="ADAL" clId="{CA07D33D-D3BF-4FC2-A846-3E3073D0AE84}" dt="2024-07-09T08:03:13.645" v="48" actId="6549"/>
      <pc:docMkLst>
        <pc:docMk/>
      </pc:docMkLst>
      <pc:sldChg chg="mod modShow">
        <pc:chgData name="Grassauer, Josef" userId="a1f01ea3-d386-46a1-bab3-e4572bbb2845" providerId="ADAL" clId="{CA07D33D-D3BF-4FC2-A846-3E3073D0AE84}" dt="2024-07-04T09:55:16.834" v="0" actId="729"/>
        <pc:sldMkLst>
          <pc:docMk/>
          <pc:sldMk cId="2651271205" sldId="1444"/>
        </pc:sldMkLst>
      </pc:sldChg>
      <pc:sldChg chg="del">
        <pc:chgData name="Grassauer, Josef" userId="a1f01ea3-d386-46a1-bab3-e4572bbb2845" providerId="ADAL" clId="{CA07D33D-D3BF-4FC2-A846-3E3073D0AE84}" dt="2024-07-09T05:24:11.929" v="1" actId="47"/>
        <pc:sldMkLst>
          <pc:docMk/>
          <pc:sldMk cId="2606708613" sldId="1572"/>
        </pc:sldMkLst>
      </pc:sldChg>
      <pc:sldChg chg="modSp add mod">
        <pc:chgData name="Grassauer, Josef" userId="a1f01ea3-d386-46a1-bab3-e4572bbb2845" providerId="ADAL" clId="{CA07D33D-D3BF-4FC2-A846-3E3073D0AE84}" dt="2024-07-09T08:03:13.645" v="48" actId="6549"/>
        <pc:sldMkLst>
          <pc:docMk/>
          <pc:sldMk cId="2819577786" sldId="1578"/>
        </pc:sldMkLst>
        <pc:spChg chg="mod">
          <ac:chgData name="Grassauer, Josef" userId="a1f01ea3-d386-46a1-bab3-e4572bbb2845" providerId="ADAL" clId="{CA07D33D-D3BF-4FC2-A846-3E3073D0AE84}" dt="2024-07-09T08:03:13.645" v="48" actId="6549"/>
          <ac:spMkLst>
            <pc:docMk/>
            <pc:sldMk cId="2819577786" sldId="1578"/>
            <ac:spMk id="4" creationId="{48A9986F-1B90-5D5C-89EA-B08B62B416F4}"/>
          </ac:spMkLst>
        </pc:spChg>
      </pc:sldChg>
      <pc:sldChg chg="add">
        <pc:chgData name="Grassauer, Josef" userId="a1f01ea3-d386-46a1-bab3-e4572bbb2845" providerId="ADAL" clId="{CA07D33D-D3BF-4FC2-A846-3E3073D0AE84}" dt="2024-07-09T08:02:34.463" v="2"/>
        <pc:sldMkLst>
          <pc:docMk/>
          <pc:sldMk cId="175407305" sldId="1579"/>
        </pc:sldMkLst>
      </pc:sldChg>
      <pc:sldChg chg="add">
        <pc:chgData name="Grassauer, Josef" userId="a1f01ea3-d386-46a1-bab3-e4572bbb2845" providerId="ADAL" clId="{CA07D33D-D3BF-4FC2-A846-3E3073D0AE84}" dt="2024-07-09T08:02:34.463" v="2"/>
        <pc:sldMkLst>
          <pc:docMk/>
          <pc:sldMk cId="3263562938" sldId="1580"/>
        </pc:sldMkLst>
      </pc:sldChg>
      <pc:sldChg chg="add">
        <pc:chgData name="Grassauer, Josef" userId="a1f01ea3-d386-46a1-bab3-e4572bbb2845" providerId="ADAL" clId="{CA07D33D-D3BF-4FC2-A846-3E3073D0AE84}" dt="2024-07-09T08:02:34.463" v="2"/>
        <pc:sldMkLst>
          <pc:docMk/>
          <pc:sldMk cId="3398201127" sldId="1581"/>
        </pc:sldMkLst>
      </pc:sldChg>
      <pc:sldMasterChg chg="del delSldLayout">
        <pc:chgData name="Grassauer, Josef" userId="a1f01ea3-d386-46a1-bab3-e4572bbb2845" providerId="ADAL" clId="{CA07D33D-D3BF-4FC2-A846-3E3073D0AE84}" dt="2024-07-09T05:24:11.929" v="1" actId="47"/>
        <pc:sldMasterMkLst>
          <pc:docMk/>
          <pc:sldMasterMk cId="2924463427" sldId="2147483735"/>
        </pc:sldMasterMkLst>
        <pc:sldLayoutChg chg="del">
          <pc:chgData name="Grassauer, Josef" userId="a1f01ea3-d386-46a1-bab3-e4572bbb2845" providerId="ADAL" clId="{CA07D33D-D3BF-4FC2-A846-3E3073D0AE84}" dt="2024-07-09T05:24:11.929" v="1" actId="47"/>
          <pc:sldLayoutMkLst>
            <pc:docMk/>
            <pc:sldMasterMk cId="2924463427" sldId="2147483735"/>
            <pc:sldLayoutMk cId="1639322437" sldId="2147483736"/>
          </pc:sldLayoutMkLst>
        </pc:sldLayoutChg>
        <pc:sldLayoutChg chg="del">
          <pc:chgData name="Grassauer, Josef" userId="a1f01ea3-d386-46a1-bab3-e4572bbb2845" providerId="ADAL" clId="{CA07D33D-D3BF-4FC2-A846-3E3073D0AE84}" dt="2024-07-09T05:24:11.929" v="1" actId="47"/>
          <pc:sldLayoutMkLst>
            <pc:docMk/>
            <pc:sldMasterMk cId="2924463427" sldId="2147483735"/>
            <pc:sldLayoutMk cId="4026538290" sldId="2147483737"/>
          </pc:sldLayoutMkLst>
        </pc:sldLayoutChg>
        <pc:sldLayoutChg chg="del">
          <pc:chgData name="Grassauer, Josef" userId="a1f01ea3-d386-46a1-bab3-e4572bbb2845" providerId="ADAL" clId="{CA07D33D-D3BF-4FC2-A846-3E3073D0AE84}" dt="2024-07-09T05:24:11.929" v="1" actId="47"/>
          <pc:sldLayoutMkLst>
            <pc:docMk/>
            <pc:sldMasterMk cId="2924463427" sldId="2147483735"/>
            <pc:sldLayoutMk cId="2468753755" sldId="2147483738"/>
          </pc:sldLayoutMkLst>
        </pc:sldLayoutChg>
        <pc:sldLayoutChg chg="del">
          <pc:chgData name="Grassauer, Josef" userId="a1f01ea3-d386-46a1-bab3-e4572bbb2845" providerId="ADAL" clId="{CA07D33D-D3BF-4FC2-A846-3E3073D0AE84}" dt="2024-07-09T05:24:11.929" v="1" actId="47"/>
          <pc:sldLayoutMkLst>
            <pc:docMk/>
            <pc:sldMasterMk cId="2924463427" sldId="2147483735"/>
            <pc:sldLayoutMk cId="3189499731" sldId="2147483739"/>
          </pc:sldLayoutMkLst>
        </pc:sldLayoutChg>
        <pc:sldLayoutChg chg="del">
          <pc:chgData name="Grassauer, Josef" userId="a1f01ea3-d386-46a1-bab3-e4572bbb2845" providerId="ADAL" clId="{CA07D33D-D3BF-4FC2-A846-3E3073D0AE84}" dt="2024-07-09T05:24:11.929" v="1" actId="47"/>
          <pc:sldLayoutMkLst>
            <pc:docMk/>
            <pc:sldMasterMk cId="2924463427" sldId="2147483735"/>
            <pc:sldLayoutMk cId="184325625" sldId="2147483740"/>
          </pc:sldLayoutMkLst>
        </pc:sldLayoutChg>
        <pc:sldLayoutChg chg="del">
          <pc:chgData name="Grassauer, Josef" userId="a1f01ea3-d386-46a1-bab3-e4572bbb2845" providerId="ADAL" clId="{CA07D33D-D3BF-4FC2-A846-3E3073D0AE84}" dt="2024-07-09T05:24:11.929" v="1" actId="47"/>
          <pc:sldLayoutMkLst>
            <pc:docMk/>
            <pc:sldMasterMk cId="2924463427" sldId="2147483735"/>
            <pc:sldLayoutMk cId="2389518598" sldId="2147483741"/>
          </pc:sldLayoutMkLst>
        </pc:sldLayoutChg>
        <pc:sldLayoutChg chg="del">
          <pc:chgData name="Grassauer, Josef" userId="a1f01ea3-d386-46a1-bab3-e4572bbb2845" providerId="ADAL" clId="{CA07D33D-D3BF-4FC2-A846-3E3073D0AE84}" dt="2024-07-09T05:24:11.929" v="1" actId="47"/>
          <pc:sldLayoutMkLst>
            <pc:docMk/>
            <pc:sldMasterMk cId="2924463427" sldId="2147483735"/>
            <pc:sldLayoutMk cId="3656675069" sldId="2147483742"/>
          </pc:sldLayoutMkLst>
        </pc:sldLayoutChg>
        <pc:sldLayoutChg chg="del">
          <pc:chgData name="Grassauer, Josef" userId="a1f01ea3-d386-46a1-bab3-e4572bbb2845" providerId="ADAL" clId="{CA07D33D-D3BF-4FC2-A846-3E3073D0AE84}" dt="2024-07-09T05:24:11.929" v="1" actId="47"/>
          <pc:sldLayoutMkLst>
            <pc:docMk/>
            <pc:sldMasterMk cId="2924463427" sldId="2147483735"/>
            <pc:sldLayoutMk cId="780768619" sldId="2147483743"/>
          </pc:sldLayoutMkLst>
        </pc:sldLayoutChg>
      </pc:sldMasterChg>
    </pc:docChg>
  </pc:docChgLst>
  <pc:docChgLst>
    <pc:chgData name="Grassauer, Josef" userId="a1f01ea3-d386-46a1-bab3-e4572bbb2845" providerId="ADAL" clId="{475BF7C4-D3EB-4091-94BC-501730C90CDE}"/>
    <pc:docChg chg="delSld modSld">
      <pc:chgData name="Grassauer, Josef" userId="a1f01ea3-d386-46a1-bab3-e4572bbb2845" providerId="ADAL" clId="{475BF7C4-D3EB-4091-94BC-501730C90CDE}" dt="2024-07-12T06:29:16.745" v="5" actId="729"/>
      <pc:docMkLst>
        <pc:docMk/>
      </pc:docMkLst>
      <pc:sldChg chg="mod modShow">
        <pc:chgData name="Grassauer, Josef" userId="a1f01ea3-d386-46a1-bab3-e4572bbb2845" providerId="ADAL" clId="{475BF7C4-D3EB-4091-94BC-501730C90CDE}" dt="2024-07-12T06:29:16.745" v="5" actId="729"/>
        <pc:sldMkLst>
          <pc:docMk/>
          <pc:sldMk cId="318209636" sldId="1428"/>
        </pc:sldMkLst>
      </pc:sldChg>
      <pc:sldChg chg="del">
        <pc:chgData name="Grassauer, Josef" userId="a1f01ea3-d386-46a1-bab3-e4572bbb2845" providerId="ADAL" clId="{475BF7C4-D3EB-4091-94BC-501730C90CDE}" dt="2024-07-11T06:41:31.277" v="4" actId="47"/>
        <pc:sldMkLst>
          <pc:docMk/>
          <pc:sldMk cId="2447092846" sldId="1464"/>
        </pc:sldMkLst>
      </pc:sldChg>
      <pc:sldChg chg="del">
        <pc:chgData name="Grassauer, Josef" userId="a1f01ea3-d386-46a1-bab3-e4572bbb2845" providerId="ADAL" clId="{475BF7C4-D3EB-4091-94BC-501730C90CDE}" dt="2024-07-11T06:40:21.581" v="0" actId="47"/>
        <pc:sldMkLst>
          <pc:docMk/>
          <pc:sldMk cId="2819577786" sldId="1578"/>
        </pc:sldMkLst>
      </pc:sldChg>
      <pc:sldChg chg="del">
        <pc:chgData name="Grassauer, Josef" userId="a1f01ea3-d386-46a1-bab3-e4572bbb2845" providerId="ADAL" clId="{475BF7C4-D3EB-4091-94BC-501730C90CDE}" dt="2024-07-11T06:40:24.301" v="1" actId="47"/>
        <pc:sldMkLst>
          <pc:docMk/>
          <pc:sldMk cId="175407305" sldId="1579"/>
        </pc:sldMkLst>
      </pc:sldChg>
      <pc:sldChg chg="del">
        <pc:chgData name="Grassauer, Josef" userId="a1f01ea3-d386-46a1-bab3-e4572bbb2845" providerId="ADAL" clId="{475BF7C4-D3EB-4091-94BC-501730C90CDE}" dt="2024-07-11T06:40:26.078" v="2" actId="47"/>
        <pc:sldMkLst>
          <pc:docMk/>
          <pc:sldMk cId="3263562938" sldId="1580"/>
        </pc:sldMkLst>
      </pc:sldChg>
      <pc:sldChg chg="del">
        <pc:chgData name="Grassauer, Josef" userId="a1f01ea3-d386-46a1-bab3-e4572bbb2845" providerId="ADAL" clId="{475BF7C4-D3EB-4091-94BC-501730C90CDE}" dt="2024-07-11T06:40:32.981" v="3" actId="47"/>
        <pc:sldMkLst>
          <pc:docMk/>
          <pc:sldMk cId="3398201127" sldId="158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3078844" cy="512692"/>
          </a:xfrm>
          <a:prstGeom prst="rect">
            <a:avLst/>
          </a:prstGeom>
        </p:spPr>
        <p:txBody>
          <a:bodyPr vert="horz" lIns="65275" tIns="32637" rIns="65275" bIns="32637" rtlCol="0"/>
          <a:lstStyle>
            <a:lvl1pPr algn="l">
              <a:defRPr sz="8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4083" y="5"/>
            <a:ext cx="3078844" cy="512692"/>
          </a:xfrm>
          <a:prstGeom prst="rect">
            <a:avLst/>
          </a:prstGeom>
        </p:spPr>
        <p:txBody>
          <a:bodyPr vert="horz" lIns="65275" tIns="32637" rIns="65275" bIns="32637" rtlCol="0"/>
          <a:lstStyle>
            <a:lvl1pPr algn="r">
              <a:defRPr sz="800"/>
            </a:lvl1pPr>
          </a:lstStyle>
          <a:p>
            <a:fld id="{4EA9EB43-4449-43FD-9AE6-E58B58A822E7}" type="datetimeFigureOut">
              <a:rPr lang="de-DE" smtClean="0"/>
              <a:t>12.02.2025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924"/>
            <a:ext cx="3078844" cy="512692"/>
          </a:xfrm>
          <a:prstGeom prst="rect">
            <a:avLst/>
          </a:prstGeom>
        </p:spPr>
        <p:txBody>
          <a:bodyPr vert="horz" lIns="65275" tIns="32637" rIns="65275" bIns="32637" rtlCol="0" anchor="b"/>
          <a:lstStyle>
            <a:lvl1pPr algn="l">
              <a:defRPr sz="8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4083" y="9721924"/>
            <a:ext cx="3078844" cy="512692"/>
          </a:xfrm>
          <a:prstGeom prst="rect">
            <a:avLst/>
          </a:prstGeom>
        </p:spPr>
        <p:txBody>
          <a:bodyPr vert="horz" lIns="65275" tIns="32637" rIns="65275" bIns="32637" rtlCol="0" anchor="b"/>
          <a:lstStyle>
            <a:lvl1pPr algn="r">
              <a:defRPr sz="800"/>
            </a:lvl1pPr>
          </a:lstStyle>
          <a:p>
            <a:fld id="{806BBB3F-1B73-4CBD-A550-0943FE381C7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64312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78844" cy="512692"/>
          </a:xfrm>
          <a:prstGeom prst="rect">
            <a:avLst/>
          </a:prstGeom>
        </p:spPr>
        <p:txBody>
          <a:bodyPr vert="horz" lIns="65280" tIns="32639" rIns="65280" bIns="32639" rtlCol="0"/>
          <a:lstStyle>
            <a:lvl1pPr algn="l">
              <a:defRPr sz="8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4083" y="3"/>
            <a:ext cx="3078844" cy="512692"/>
          </a:xfrm>
          <a:prstGeom prst="rect">
            <a:avLst/>
          </a:prstGeom>
        </p:spPr>
        <p:txBody>
          <a:bodyPr vert="horz" lIns="65280" tIns="32639" rIns="65280" bIns="32639" rtlCol="0"/>
          <a:lstStyle>
            <a:lvl1pPr algn="r">
              <a:defRPr sz="800"/>
            </a:lvl1pPr>
          </a:lstStyle>
          <a:p>
            <a:fld id="{3FB851AD-19A7-47B4-B2BC-E39580E685A0}" type="datetimeFigureOut">
              <a:rPr lang="de-DE" smtClean="0"/>
              <a:t>12.02.2025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7938"/>
            <a:ext cx="6138863" cy="3452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5280" tIns="32639" rIns="65280" bIns="3263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066" y="4925471"/>
            <a:ext cx="5683932" cy="4030239"/>
          </a:xfrm>
          <a:prstGeom prst="rect">
            <a:avLst/>
          </a:prstGeom>
        </p:spPr>
        <p:txBody>
          <a:bodyPr vert="horz" lIns="65280" tIns="32639" rIns="65280" bIns="32639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923"/>
            <a:ext cx="3078844" cy="512692"/>
          </a:xfrm>
          <a:prstGeom prst="rect">
            <a:avLst/>
          </a:prstGeom>
        </p:spPr>
        <p:txBody>
          <a:bodyPr vert="horz" lIns="65280" tIns="32639" rIns="65280" bIns="32639" rtlCol="0" anchor="b"/>
          <a:lstStyle>
            <a:lvl1pPr algn="l">
              <a:defRPr sz="8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4083" y="9721923"/>
            <a:ext cx="3078844" cy="512692"/>
          </a:xfrm>
          <a:prstGeom prst="rect">
            <a:avLst/>
          </a:prstGeom>
        </p:spPr>
        <p:txBody>
          <a:bodyPr vert="horz" lIns="65280" tIns="32639" rIns="65280" bIns="32639" rtlCol="0" anchor="b"/>
          <a:lstStyle>
            <a:lvl1pPr algn="r">
              <a:defRPr sz="800"/>
            </a:lvl1pPr>
          </a:lstStyle>
          <a:p>
            <a:fld id="{AA948218-8AA9-45F2-9364-BFF81D3CC4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42480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9829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61220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54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64533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40645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929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827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mailto:Office.gigkarasek@gigkarasek.at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gigkarasek.com/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0FAD11-A105-86FB-963D-9091E4E7E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5999" y="4536000"/>
            <a:ext cx="5808013" cy="1800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4000">
                <a:solidFill>
                  <a:srgbClr val="1998D4"/>
                </a:solidFill>
                <a:latin typeface="+mn-lt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pic>
        <p:nvPicPr>
          <p:cNvPr id="5" name="Grafik 4" descr="Ein Bild, das Text, Screenshot, Grafikdesign, Design enthält.&#10;&#10;Automatisch generierte Beschreibung">
            <a:extLst>
              <a:ext uri="{FF2B5EF4-FFF2-40B4-BE49-F238E27FC236}">
                <a16:creationId xmlns:a16="http://schemas.microsoft.com/office/drawing/2014/main" id="{2B664E21-9FCA-D96A-EBAA-F354812F1E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31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reenshot, Grafikdesign, Design enthält.&#10;&#10;Automatisch generierte Beschreibung">
            <a:extLst>
              <a:ext uri="{FF2B5EF4-FFF2-40B4-BE49-F238E27FC236}">
                <a16:creationId xmlns:a16="http://schemas.microsoft.com/office/drawing/2014/main" id="{AD229ADD-E447-2E12-7F53-2BFAE69902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40FAD11-A105-86FB-963D-9091E4E7E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5999" y="4536000"/>
            <a:ext cx="5808013" cy="1800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4000">
                <a:solidFill>
                  <a:srgbClr val="1998D4"/>
                </a:solidFill>
                <a:latin typeface="+mn-lt"/>
              </a:defRPr>
            </a:lvl1pPr>
          </a:lstStyle>
          <a:p>
            <a:r>
              <a:rPr lang="en-US" noProof="0" dirty="0"/>
              <a:t>Title of chapter</a:t>
            </a:r>
          </a:p>
        </p:txBody>
      </p:sp>
    </p:spTree>
    <p:extLst>
      <p:ext uri="{BB962C8B-B14F-4D97-AF65-F5344CB8AC3E}">
        <p14:creationId xmlns:p14="http://schemas.microsoft.com/office/powerpoint/2010/main" val="6582118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s"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9885EA5-DC94-B68F-E83B-3DF9DF58F62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0038" y="2420938"/>
            <a:ext cx="11483975" cy="4002087"/>
          </a:xfrm>
          <a:prstGeom prst="rect">
            <a:avLst/>
          </a:prstGeom>
        </p:spPr>
        <p:txBody>
          <a:bodyPr/>
          <a:lstStyle>
            <a:lvl1pPr marL="0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/>
            </a:lvl1pPr>
            <a:lvl2pPr marL="685766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/>
            </a:lvl2pPr>
            <a:lvl3pPr marL="1142942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/>
            </a:lvl3pPr>
            <a:lvl4pPr marL="1600120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/>
            </a:lvl4pPr>
            <a:lvl5pPr marL="2057298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/>
            </a:lvl5pPr>
          </a:lstStyle>
          <a:p>
            <a:pPr lvl="0"/>
            <a:r>
              <a:rPr lang="en-US" noProof="0" dirty="0"/>
              <a:t> Insert text</a:t>
            </a:r>
          </a:p>
          <a:p>
            <a:pPr lvl="1"/>
            <a:r>
              <a:rPr lang="en-US" noProof="0" dirty="0"/>
              <a:t> Insert text</a:t>
            </a:r>
          </a:p>
          <a:p>
            <a:pPr lvl="2"/>
            <a:r>
              <a:rPr lang="en-US" noProof="0" dirty="0"/>
              <a:t> Insert text</a:t>
            </a:r>
          </a:p>
          <a:p>
            <a:pPr lvl="3"/>
            <a:r>
              <a:rPr lang="en-US" noProof="0" dirty="0"/>
              <a:t>Insert text</a:t>
            </a:r>
          </a:p>
          <a:p>
            <a:pPr lvl="4"/>
            <a:r>
              <a:rPr lang="en-US" noProof="0" dirty="0"/>
              <a:t>Insert text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89E87C5-26F7-6CBD-2379-E62DCBD474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60000" y="468000"/>
            <a:ext cx="7200000" cy="415426"/>
          </a:xfrm>
          <a:prstGeom prst="parallelogram">
            <a:avLst>
              <a:gd name="adj" fmla="val 100989"/>
            </a:avLst>
          </a:prstGeom>
          <a:solidFill>
            <a:srgbClr val="AFC81A">
              <a:alpha val="30000"/>
            </a:srgbClr>
          </a:solidFill>
        </p:spPr>
        <p:txBody>
          <a:bodyPr lIns="0" tIns="36000" rIns="0" bIns="36000">
            <a:spAutoFit/>
          </a:bodyPr>
          <a:lstStyle>
            <a:lvl1pPr marL="0" indent="0">
              <a:buFontTx/>
              <a:buNone/>
              <a:defRPr sz="1800" b="1" i="0" cap="all" baseline="0"/>
            </a:lvl1pPr>
          </a:lstStyle>
          <a:p>
            <a:pPr lvl="0"/>
            <a:r>
              <a:rPr lang="en-US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741176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s"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9885EA5-DC94-B68F-E83B-3DF9DF58F62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0037" y="2420938"/>
            <a:ext cx="5508626" cy="4002087"/>
          </a:xfrm>
          <a:prstGeom prst="rect">
            <a:avLst/>
          </a:prstGeom>
        </p:spPr>
        <p:txBody>
          <a:bodyPr/>
          <a:lstStyle>
            <a:lvl1pPr marL="0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/>
            </a:lvl1pPr>
            <a:lvl2pPr marL="685766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/>
            </a:lvl2pPr>
            <a:lvl3pPr marL="1142942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/>
            </a:lvl3pPr>
            <a:lvl4pPr marL="1600120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/>
            </a:lvl4pPr>
            <a:lvl5pPr marL="2057298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/>
            </a:lvl5pPr>
          </a:lstStyle>
          <a:p>
            <a:pPr lvl="0"/>
            <a:r>
              <a:rPr lang="en-US" noProof="0" dirty="0"/>
              <a:t> Insert text</a:t>
            </a:r>
          </a:p>
          <a:p>
            <a:pPr lvl="1"/>
            <a:r>
              <a:rPr lang="en-US" noProof="0" dirty="0"/>
              <a:t> Insert text</a:t>
            </a:r>
          </a:p>
          <a:p>
            <a:pPr lvl="2"/>
            <a:r>
              <a:rPr lang="en-US" noProof="0" dirty="0"/>
              <a:t> Insert text</a:t>
            </a:r>
          </a:p>
          <a:p>
            <a:pPr lvl="3"/>
            <a:r>
              <a:rPr lang="en-US" noProof="0" dirty="0"/>
              <a:t>Insert text</a:t>
            </a:r>
          </a:p>
          <a:p>
            <a:pPr lvl="4"/>
            <a:r>
              <a:rPr lang="en-US" noProof="0" dirty="0"/>
              <a:t>Insert text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89E87C5-26F7-6CBD-2379-E62DCBD474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60000" y="468000"/>
            <a:ext cx="7200000" cy="415426"/>
          </a:xfrm>
          <a:prstGeom prst="parallelogram">
            <a:avLst>
              <a:gd name="adj" fmla="val 100989"/>
            </a:avLst>
          </a:prstGeom>
          <a:solidFill>
            <a:srgbClr val="AFC81A">
              <a:alpha val="30000"/>
            </a:srgbClr>
          </a:solidFill>
        </p:spPr>
        <p:txBody>
          <a:bodyPr lIns="0" tIns="36000" rIns="0" bIns="36000">
            <a:spAutoFit/>
          </a:bodyPr>
          <a:lstStyle>
            <a:lvl1pPr marL="0" indent="0">
              <a:buFontTx/>
              <a:buNone/>
              <a:defRPr sz="1800" b="1" i="0" cap="all" baseline="0"/>
            </a:lvl1pPr>
          </a:lstStyle>
          <a:p>
            <a:pPr lvl="0"/>
            <a:r>
              <a:rPr lang="en-US" noProof="0" dirty="0"/>
              <a:t>HEADLINE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9E96823A-55A7-2D6B-C65C-4B20D274EFE7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6167437" y="2420938"/>
            <a:ext cx="5616575" cy="4002087"/>
          </a:xfrm>
          <a:prstGeom prst="rect">
            <a:avLst/>
          </a:prstGeom>
        </p:spPr>
        <p:txBody>
          <a:bodyPr/>
          <a:lstStyle>
            <a:lvl1pPr marL="0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/>
            </a:lvl1pPr>
            <a:lvl2pPr marL="685766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/>
            </a:lvl2pPr>
            <a:lvl3pPr marL="1142942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/>
            </a:lvl3pPr>
            <a:lvl4pPr marL="1600120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/>
            </a:lvl4pPr>
            <a:lvl5pPr marL="2057298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/>
            </a:lvl5pPr>
          </a:lstStyle>
          <a:p>
            <a:pPr lvl="0"/>
            <a:r>
              <a:rPr lang="en-US" noProof="0" dirty="0"/>
              <a:t> Insert text</a:t>
            </a:r>
          </a:p>
          <a:p>
            <a:pPr lvl="1"/>
            <a:r>
              <a:rPr lang="en-US" noProof="0" dirty="0"/>
              <a:t> Insert text</a:t>
            </a:r>
          </a:p>
          <a:p>
            <a:pPr lvl="2"/>
            <a:r>
              <a:rPr lang="en-US" noProof="0" dirty="0"/>
              <a:t> Insert text</a:t>
            </a:r>
          </a:p>
          <a:p>
            <a:pPr lvl="3"/>
            <a:r>
              <a:rPr lang="en-US" noProof="0" dirty="0"/>
              <a:t>Insert text</a:t>
            </a:r>
          </a:p>
          <a:p>
            <a:pPr lvl="4"/>
            <a:r>
              <a:rPr lang="en-US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4239035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">
          <p15:clr>
            <a:srgbClr val="FBAE40"/>
          </p15:clr>
        </p15:guide>
        <p15:guide id="2" orient="horz" pos="459">
          <p15:clr>
            <a:srgbClr val="FBAE40"/>
          </p15:clr>
        </p15:guide>
        <p15:guide id="3" pos="3772">
          <p15:clr>
            <a:srgbClr val="FBAE40"/>
          </p15:clr>
        </p15:guide>
        <p15:guide id="4" pos="3885">
          <p15:clr>
            <a:srgbClr val="FBAE40"/>
          </p15:clr>
        </p15:guide>
        <p15:guide id="5" pos="365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s"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9885EA5-DC94-B68F-E83B-3DF9DF58F62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0037" y="2420938"/>
            <a:ext cx="5508626" cy="4002087"/>
          </a:xfrm>
          <a:prstGeom prst="rect">
            <a:avLst/>
          </a:prstGeom>
        </p:spPr>
        <p:txBody>
          <a:bodyPr/>
          <a:lstStyle>
            <a:lvl1pPr marL="0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/>
            </a:lvl1pPr>
            <a:lvl2pPr marL="685766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/>
            </a:lvl2pPr>
            <a:lvl3pPr marL="1142942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/>
            </a:lvl3pPr>
            <a:lvl4pPr marL="1600120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/>
            </a:lvl4pPr>
            <a:lvl5pPr marL="2057298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/>
            </a:lvl5pPr>
          </a:lstStyle>
          <a:p>
            <a:pPr lvl="0"/>
            <a:r>
              <a:rPr lang="en-US" noProof="0" dirty="0"/>
              <a:t> Insert text</a:t>
            </a:r>
          </a:p>
          <a:p>
            <a:pPr lvl="1"/>
            <a:r>
              <a:rPr lang="en-US" noProof="0" dirty="0"/>
              <a:t> Insert text</a:t>
            </a:r>
          </a:p>
          <a:p>
            <a:pPr lvl="2"/>
            <a:r>
              <a:rPr lang="en-US" noProof="0" dirty="0"/>
              <a:t> Insert text</a:t>
            </a:r>
          </a:p>
          <a:p>
            <a:pPr lvl="3"/>
            <a:r>
              <a:rPr lang="en-US" noProof="0" dirty="0"/>
              <a:t>Insert text</a:t>
            </a:r>
          </a:p>
          <a:p>
            <a:pPr lvl="4"/>
            <a:r>
              <a:rPr lang="en-US" noProof="0" dirty="0"/>
              <a:t>Insert text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89E87C5-26F7-6CBD-2379-E62DCBD474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60000" y="468000"/>
            <a:ext cx="7200000" cy="415426"/>
          </a:xfrm>
          <a:prstGeom prst="parallelogram">
            <a:avLst>
              <a:gd name="adj" fmla="val 100989"/>
            </a:avLst>
          </a:prstGeom>
          <a:solidFill>
            <a:srgbClr val="AFC81A">
              <a:alpha val="30000"/>
            </a:srgbClr>
          </a:solidFill>
        </p:spPr>
        <p:txBody>
          <a:bodyPr lIns="0" tIns="36000" rIns="0" bIns="36000">
            <a:spAutoFit/>
          </a:bodyPr>
          <a:lstStyle>
            <a:lvl1pPr marL="0" indent="0">
              <a:buFontTx/>
              <a:buNone/>
              <a:defRPr sz="1800" b="1" i="0" cap="all" baseline="0"/>
            </a:lvl1pPr>
          </a:lstStyle>
          <a:p>
            <a:pPr lvl="0"/>
            <a:r>
              <a:rPr lang="en-US" noProof="0" dirty="0"/>
              <a:t>HEADLINE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24F8D293-0D47-3AA0-B204-0F34B4CC3CA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67438" y="2420938"/>
            <a:ext cx="5616575" cy="4002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r>
              <a:rPr lang="de-DE" dirty="0"/>
              <a:t>Bild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39415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">
          <p15:clr>
            <a:srgbClr val="FBAE40"/>
          </p15:clr>
        </p15:guide>
        <p15:guide id="2" orient="horz" pos="459">
          <p15:clr>
            <a:srgbClr val="FBAE40"/>
          </p15:clr>
        </p15:guide>
        <p15:guide id="3" pos="3772">
          <p15:clr>
            <a:srgbClr val="FBAE40"/>
          </p15:clr>
        </p15:guide>
        <p15:guide id="4" pos="3885">
          <p15:clr>
            <a:srgbClr val="FBAE40"/>
          </p15:clr>
        </p15:guide>
        <p15:guide id="5" pos="365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Screenshot, Grafikdesign, Text, Design enthält.&#10;&#10;Automatisch generierte Beschreibung">
            <a:extLst>
              <a:ext uri="{FF2B5EF4-FFF2-40B4-BE49-F238E27FC236}">
                <a16:creationId xmlns:a16="http://schemas.microsoft.com/office/drawing/2014/main" id="{AD3B4E71-7D92-A8F6-F734-E5821FF28B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20198665-A7C6-4697-8843-5D2B101DE76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07988" y="512763"/>
            <a:ext cx="5688011" cy="1444374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1998D4"/>
                </a:solidFill>
                <a:latin typeface="+mn-lt"/>
              </a:defRPr>
            </a:lvl1pPr>
          </a:lstStyle>
          <a:p>
            <a:r>
              <a:rPr lang="en-US" noProof="0" dirty="0"/>
              <a:t>TEXT</a:t>
            </a:r>
          </a:p>
        </p:txBody>
      </p:sp>
      <p:sp>
        <p:nvSpPr>
          <p:cNvPr id="5" name="Textplatzhalter 44">
            <a:extLst>
              <a:ext uri="{FF2B5EF4-FFF2-40B4-BE49-F238E27FC236}">
                <a16:creationId xmlns:a16="http://schemas.microsoft.com/office/drawing/2014/main" id="{492A8319-962F-4AAD-899B-9215B29E2CA6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407988" y="1213338"/>
            <a:ext cx="4932976" cy="100047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400"/>
              </a:spcAft>
              <a:buClr>
                <a:srgbClr val="1998D4"/>
              </a:buClr>
              <a:buFont typeface="Wingdings" panose="05000000000000000000" pitchFamily="2" charset="2"/>
              <a:buNone/>
              <a:defRPr sz="1800">
                <a:latin typeface="Arial" panose="020B0604020202020204" pitchFamily="34" charset="0"/>
              </a:defRPr>
            </a:lvl1pPr>
          </a:lstStyle>
          <a:p>
            <a:pPr>
              <a:spcAft>
                <a:spcPts val="400"/>
              </a:spcAft>
            </a:pPr>
            <a:r>
              <a:rPr lang="en-US" noProof="0" dirty="0"/>
              <a:t>Name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CB09988-66AF-2D91-85BA-91154C29BDE1}"/>
              </a:ext>
            </a:extLst>
          </p:cNvPr>
          <p:cNvSpPr txBox="1"/>
          <p:nvPr userDrawn="1"/>
        </p:nvSpPr>
        <p:spPr>
          <a:xfrm>
            <a:off x="407987" y="2535936"/>
            <a:ext cx="36476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GIG Karasek GmbH</a:t>
            </a:r>
          </a:p>
          <a:p>
            <a:r>
              <a:rPr lang="de-DE" dirty="0" err="1"/>
              <a:t>Neusiedlerstrasse</a:t>
            </a:r>
            <a:r>
              <a:rPr lang="de-DE" dirty="0"/>
              <a:t> 15-19</a:t>
            </a:r>
          </a:p>
          <a:p>
            <a:r>
              <a:rPr lang="de-DE" dirty="0"/>
              <a:t>A-2640 Gloggnitz</a:t>
            </a:r>
          </a:p>
          <a:p>
            <a:r>
              <a:rPr lang="de-DE" dirty="0"/>
              <a:t>+43 / 2662 / 42780</a:t>
            </a:r>
          </a:p>
          <a:p>
            <a:r>
              <a:rPr lang="de-DE" dirty="0">
                <a:hlinkClick r:id="rId3"/>
              </a:rPr>
              <a:t>office.gigkarasek@gigkarasek.at</a:t>
            </a:r>
            <a:endParaRPr lang="de-DE" dirty="0"/>
          </a:p>
          <a:p>
            <a:r>
              <a:rPr lang="de-DE" dirty="0">
                <a:hlinkClick r:id="rId4"/>
              </a:rPr>
              <a:t>www.gigkarasek.com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074638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9885EA5-DC94-B68F-E83B-3DF9DF58F62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0038" y="2420938"/>
            <a:ext cx="11483975" cy="4002087"/>
          </a:xfrm>
          <a:prstGeom prst="rect">
            <a:avLst/>
          </a:prstGeom>
        </p:spPr>
        <p:txBody>
          <a:bodyPr/>
          <a:lstStyle>
            <a:lvl1pPr marL="0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/>
            </a:lvl1pPr>
            <a:lvl2pPr marL="685766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/>
            </a:lvl2pPr>
            <a:lvl3pPr marL="1142942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/>
            </a:lvl3pPr>
            <a:lvl4pPr marL="1600120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/>
            </a:lvl4pPr>
            <a:lvl5pPr marL="2057298" indent="-228589"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/>
            </a:lvl5pPr>
          </a:lstStyle>
          <a:p>
            <a:pPr lvl="0"/>
            <a:r>
              <a:rPr lang="en-US" noProof="0" dirty="0"/>
              <a:t> </a:t>
            </a:r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/>
              <a:t> </a:t>
            </a:r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/>
              <a:t> </a:t>
            </a:r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89E87C5-26F7-6CBD-2379-E62DCBD474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60000" y="468000"/>
            <a:ext cx="7200000" cy="415426"/>
          </a:xfrm>
          <a:prstGeom prst="parallelogram">
            <a:avLst>
              <a:gd name="adj" fmla="val 100989"/>
            </a:avLst>
          </a:prstGeom>
          <a:solidFill>
            <a:srgbClr val="AFC81A">
              <a:alpha val="30000"/>
            </a:srgbClr>
          </a:solidFill>
        </p:spPr>
        <p:txBody>
          <a:bodyPr lIns="0" tIns="36000" rIns="0" bIns="36000">
            <a:spAutoFit/>
          </a:bodyPr>
          <a:lstStyle>
            <a:lvl1pPr marL="0" indent="0">
              <a:buFontTx/>
              <a:buNone/>
              <a:defRPr sz="1800" b="1" i="0" cap="all" baseline="0"/>
            </a:lvl1pPr>
          </a:lstStyle>
          <a:p>
            <a:pPr lvl="0"/>
            <a:r>
              <a:rPr lang="en-US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039152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4"/>
          <p:cNvSpPr txBox="1">
            <a:spLocks noChangeArrowheads="1"/>
          </p:cNvSpPr>
          <p:nvPr userDrawn="1"/>
        </p:nvSpPr>
        <p:spPr bwMode="auto">
          <a:xfrm>
            <a:off x="357751" y="6554840"/>
            <a:ext cx="88741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de-DE" altLang="de-DE" sz="9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11305129" y="6624115"/>
            <a:ext cx="5159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007" tIns="48003" rIns="96007" bIns="48003" anchor="ctr"/>
          <a:lstStyle>
            <a:lvl1pPr eaLnBrk="0" hangingPunct="0">
              <a:defRPr sz="2300">
                <a:solidFill>
                  <a:schemeClr val="tx1"/>
                </a:solidFill>
                <a:latin typeface="OfficinaSansEF-Book Unicode MS" panose="020B0604020202020204" pitchFamily="34" charset="-128"/>
                <a:cs typeface="OfficinaSansEF-Book" panose="02020603050405020304" pitchFamily="18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OfficinaSansEF-Book Unicode MS" panose="020B0604020202020204" pitchFamily="34" charset="-128"/>
                <a:cs typeface="OfficinaSansEF-Book" panose="02020603050405020304" pitchFamily="18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OfficinaSansEF-Book Unicode MS" panose="020B0604020202020204" pitchFamily="34" charset="-128"/>
                <a:cs typeface="OfficinaSansEF-Book" panose="02020603050405020304" pitchFamily="18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OfficinaSansEF-Book Unicode MS" panose="020B0604020202020204" pitchFamily="34" charset="-128"/>
                <a:cs typeface="OfficinaSansEF-Book" panose="02020603050405020304" pitchFamily="18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OfficinaSansEF-Book Unicode MS" panose="020B0604020202020204" pitchFamily="34" charset="-128"/>
                <a:cs typeface="OfficinaSansEF-Book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OfficinaSansEF-Book Unicode MS" panose="020B0604020202020204" pitchFamily="34" charset="-128"/>
                <a:cs typeface="OfficinaSansEF-Book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OfficinaSansEF-Book Unicode MS" panose="020B0604020202020204" pitchFamily="34" charset="-128"/>
                <a:cs typeface="OfficinaSansEF-Book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OfficinaSansEF-Book Unicode MS" panose="020B0604020202020204" pitchFamily="34" charset="-128"/>
                <a:cs typeface="OfficinaSansEF-Book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OfficinaSansEF-Book Unicode MS" panose="020B0604020202020204" pitchFamily="34" charset="-128"/>
                <a:cs typeface="OfficinaSansEF-Book" panose="02020603050405020304" pitchFamily="18" charset="0"/>
              </a:defRPr>
            </a:lvl9pPr>
          </a:lstStyle>
          <a:p>
            <a:pPr algn="r" eaLnBrk="1" hangingPunct="1">
              <a:defRPr/>
            </a:pPr>
            <a:fld id="{8EC70688-4527-44E2-B532-3FC08F4732CD}" type="slidenum">
              <a:rPr lang="de-AT" altLang="de-DE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defRPr/>
              </a:pPr>
              <a:t>‹Nr.›</a:t>
            </a:fld>
            <a:endParaRPr lang="de-AT" altLang="de-DE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357748" y="6623793"/>
            <a:ext cx="157862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de-DE" altLang="de-DE" sz="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 1.0  |  </a:t>
            </a:r>
            <a:fld id="{2AC017F8-3BB2-40D0-A2A4-0CBC14C3C4C6}" type="datetime1">
              <a:rPr lang="de-DE" altLang="de-DE" sz="9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12.02.2025</a:t>
            </a:fld>
            <a:r>
              <a:rPr lang="de-DE" altLang="de-DE" sz="9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9" name="Gerader Verbinder 8"/>
          <p:cNvCxnSpPr/>
          <p:nvPr/>
        </p:nvCxnSpPr>
        <p:spPr>
          <a:xfrm>
            <a:off x="0" y="6619963"/>
            <a:ext cx="12192000" cy="0"/>
          </a:xfrm>
          <a:prstGeom prst="line">
            <a:avLst/>
          </a:prstGeom>
          <a:ln>
            <a:solidFill>
              <a:srgbClr val="AFC81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12257088" y="6577021"/>
            <a:ext cx="0" cy="98425"/>
          </a:xfrm>
          <a:prstGeom prst="line">
            <a:avLst/>
          </a:prstGeom>
          <a:noFill/>
          <a:ln w="6350">
            <a:noFill/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 dirty="0">
              <a:latin typeface="Arial" panose="020B0604020202020204" pitchFamily="34" charset="0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V="1">
            <a:off x="12257088" y="6675446"/>
            <a:ext cx="0" cy="103187"/>
          </a:xfrm>
          <a:prstGeom prst="line">
            <a:avLst/>
          </a:prstGeom>
          <a:noFill/>
          <a:ln w="6350">
            <a:noFill/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 dirty="0">
              <a:latin typeface="Arial" panose="020B0604020202020204" pitchFamily="34" charset="0"/>
            </a:endParaRPr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 flipV="1">
            <a:off x="12257088" y="6778633"/>
            <a:ext cx="0" cy="130175"/>
          </a:xfrm>
          <a:prstGeom prst="line">
            <a:avLst/>
          </a:prstGeom>
          <a:noFill/>
          <a:ln w="6350">
            <a:noFill/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 dirty="0">
              <a:latin typeface="Arial" panose="020B0604020202020204" pitchFamily="34" charset="0"/>
            </a:endParaRPr>
          </a:p>
        </p:txBody>
      </p:sp>
      <p:sp>
        <p:nvSpPr>
          <p:cNvPr id="34" name="Textplatzhalter 12"/>
          <p:cNvSpPr txBox="1">
            <a:spLocks/>
          </p:cNvSpPr>
          <p:nvPr userDrawn="1"/>
        </p:nvSpPr>
        <p:spPr>
          <a:xfrm>
            <a:off x="3919540" y="6610350"/>
            <a:ext cx="4352925" cy="2476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900" kern="1200">
                <a:solidFill>
                  <a:schemeClr val="bg1">
                    <a:lumMod val="50000"/>
                  </a:schemeClr>
                </a:solidFill>
                <a:latin typeface="OfficinaSansEF-Book" panose="0200050605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51" baseline="0" noProof="0" dirty="0">
                <a:latin typeface="Arial" panose="020B0604020202020204" pitchFamily="34" charset="0"/>
              </a:rPr>
              <a:t>GIG Karasek </a:t>
            </a:r>
            <a:r>
              <a:rPr lang="en-US" sz="900" spc="51" baseline="0" noProof="0" dirty="0" err="1">
                <a:latin typeface="Arial" panose="020B0604020202020204" pitchFamily="34" charset="0"/>
              </a:rPr>
              <a:t>CompriVAP</a:t>
            </a:r>
            <a:r>
              <a:rPr lang="en-US" sz="900" spc="51" baseline="0" noProof="0" dirty="0">
                <a:latin typeface="Arial" panose="020B0604020202020204" pitchFamily="34" charset="0"/>
              </a:rPr>
              <a:t> industrial heat pump solution</a:t>
            </a: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99F9F211-2DF7-4197-99A1-F276C241ED2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997" y="235051"/>
            <a:ext cx="2000115" cy="756000"/>
          </a:xfrm>
          <a:prstGeom prst="rect">
            <a:avLst/>
          </a:prstGeom>
          <a:effectLst/>
        </p:spPr>
      </p:pic>
      <p:pic>
        <p:nvPicPr>
          <p:cNvPr id="2" name="Grafik 1" descr="Ein Bild, das Screenshot, Kunst, Farbigkeit, Grafikdesign enthält.&#10;&#10;Automatisch generierte Beschreibung">
            <a:extLst>
              <a:ext uri="{FF2B5EF4-FFF2-40B4-BE49-F238E27FC236}">
                <a16:creationId xmlns:a16="http://schemas.microsoft.com/office/drawing/2014/main" id="{3F78CBF6-266F-904C-C647-EEAECB6A7C8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88468" cy="218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3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655" r:id="rId3"/>
    <p:sldLayoutId id="2147483732" r:id="rId4"/>
    <p:sldLayoutId id="2147483733" r:id="rId5"/>
    <p:sldLayoutId id="2147483729" r:id="rId6"/>
    <p:sldLayoutId id="2147483734" r:id="rId7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OfficinaSansEF-Book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OfficinaSansEF-Book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OfficinaSansEF-Book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OfficinaSansEF-Book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OfficinaSansEF-Book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OfficinaSansEF-Book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OfficinaSansEF-Book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OfficinaSansEF-Book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OfficinaSansEF-Book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525">
          <p15:clr>
            <a:srgbClr val="F26B43"/>
          </p15:clr>
        </p15:guide>
        <p15:guide id="4" pos="7423">
          <p15:clr>
            <a:srgbClr val="F26B43"/>
          </p15:clr>
        </p15:guide>
        <p15:guide id="5" pos="257">
          <p15:clr>
            <a:srgbClr val="F26B43"/>
          </p15:clr>
        </p15:guide>
        <p15:guide id="6" orient="horz" pos="45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mailto:j.grassauer@gigkarasek.at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416724B-E5DD-41C3-94F5-5FE9DB22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774" y="4149969"/>
            <a:ext cx="7488239" cy="2186031"/>
          </a:xfrm>
        </p:spPr>
        <p:txBody>
          <a:bodyPr/>
          <a:lstStyle/>
          <a:p>
            <a:br>
              <a:rPr lang="en-US" noProof="0" dirty="0"/>
            </a:br>
            <a:r>
              <a:rPr lang="en-US" b="1" noProof="0" dirty="0" err="1"/>
              <a:t>CompriVAP</a:t>
            </a:r>
            <a:br>
              <a:rPr lang="en-US" b="1" noProof="0" dirty="0"/>
            </a:br>
            <a:br>
              <a:rPr lang="en-US" b="1" noProof="0" dirty="0"/>
            </a:br>
            <a:r>
              <a:rPr lang="en-GB" dirty="0"/>
              <a:t>On the way to decarbonisation with waste heat utilisation on an industrial scale</a:t>
            </a:r>
            <a:endParaRPr lang="en-US" sz="3200" noProof="0" dirty="0"/>
          </a:p>
        </p:txBody>
      </p:sp>
    </p:spTree>
    <p:extLst>
      <p:ext uri="{BB962C8B-B14F-4D97-AF65-F5344CB8AC3E}">
        <p14:creationId xmlns:p14="http://schemas.microsoft.com/office/powerpoint/2010/main" val="183099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40B025-EDBC-99AD-6664-11C7BD9B53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cap="none" noProof="0" dirty="0" err="1"/>
              <a:t>Compri</a:t>
            </a:r>
            <a:r>
              <a:rPr lang="en-US" noProof="0" dirty="0" err="1"/>
              <a:t>VAP</a:t>
            </a:r>
            <a:r>
              <a:rPr lang="en-US" noProof="0" dirty="0"/>
              <a:t> Industrial heat Pump Solution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58BF18A-D896-1ED9-6984-B5177506DDCC}"/>
              </a:ext>
            </a:extLst>
          </p:cNvPr>
          <p:cNvGrpSpPr/>
          <p:nvPr/>
        </p:nvGrpSpPr>
        <p:grpSpPr>
          <a:xfrm>
            <a:off x="282942" y="1495371"/>
            <a:ext cx="11695965" cy="4894628"/>
            <a:chOff x="432945" y="1642790"/>
            <a:chExt cx="11695965" cy="4894628"/>
          </a:xfrm>
        </p:grpSpPr>
        <p:pic>
          <p:nvPicPr>
            <p:cNvPr id="4" name="Grafik 3" descr="Ein Bild, das Diagramm, Reihe, Schrift, Screenshot enthält.&#10;&#10;Automatisch generierte Beschreibung">
              <a:extLst>
                <a:ext uri="{FF2B5EF4-FFF2-40B4-BE49-F238E27FC236}">
                  <a16:creationId xmlns:a16="http://schemas.microsoft.com/office/drawing/2014/main" id="{FA2553B0-8F9B-F47F-D003-1D69B1B3E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54" y="2368295"/>
              <a:ext cx="9411864" cy="3771248"/>
            </a:xfrm>
            <a:prstGeom prst="rect">
              <a:avLst/>
            </a:prstGeom>
          </p:spPr>
        </p:pic>
        <p:sp>
          <p:nvSpPr>
            <p:cNvPr id="5" name="Inhaltsplatzhalter 2">
              <a:extLst>
                <a:ext uri="{FF2B5EF4-FFF2-40B4-BE49-F238E27FC236}">
                  <a16:creationId xmlns:a16="http://schemas.microsoft.com/office/drawing/2014/main" id="{C281167B-A32F-7367-F427-26B6DC2C4C07}"/>
                </a:ext>
              </a:extLst>
            </p:cNvPr>
            <p:cNvSpPr txBox="1">
              <a:spLocks/>
            </p:cNvSpPr>
            <p:nvPr/>
          </p:nvSpPr>
          <p:spPr>
            <a:xfrm>
              <a:off x="4069582" y="3584447"/>
              <a:ext cx="2140299" cy="752153"/>
            </a:xfrm>
            <a:prstGeom prst="rect">
              <a:avLst/>
            </a:prstGeom>
          </p:spPr>
          <p:txBody>
            <a:bodyPr anchor="ctr" anchorCtr="0"/>
            <a:lstStyle>
              <a:lvl1pPr marL="0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buFont typeface="Wingdings" panose="05000000000000000000" pitchFamily="2" charset="2"/>
                <a:buNone/>
              </a:pPr>
              <a:r>
                <a:rPr lang="en-US" sz="1800" dirty="0">
                  <a:solidFill>
                    <a:srgbClr val="1998D4"/>
                  </a:solidFill>
                </a:rPr>
                <a:t>VACUUM</a:t>
              </a:r>
              <a:br>
                <a:rPr lang="en-US" sz="1800" dirty="0">
                  <a:solidFill>
                    <a:srgbClr val="1998D4"/>
                  </a:solidFill>
                </a:rPr>
              </a:br>
              <a:r>
                <a:rPr lang="en-US" sz="1800" dirty="0">
                  <a:solidFill>
                    <a:srgbClr val="1998D4"/>
                  </a:solidFill>
                </a:rPr>
                <a:t>FLASH TANK</a:t>
              </a:r>
              <a:endParaRPr lang="en-US" dirty="0">
                <a:solidFill>
                  <a:srgbClr val="1998D4"/>
                </a:solidFill>
              </a:endParaRPr>
            </a:p>
          </p:txBody>
        </p:sp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1E7AC432-7FC1-BB43-AC60-BB7E747CCDC7}"/>
                </a:ext>
              </a:extLst>
            </p:cNvPr>
            <p:cNvSpPr txBox="1">
              <a:spLocks/>
            </p:cNvSpPr>
            <p:nvPr/>
          </p:nvSpPr>
          <p:spPr>
            <a:xfrm>
              <a:off x="432945" y="3541772"/>
              <a:ext cx="1844130" cy="371859"/>
            </a:xfrm>
            <a:prstGeom prst="rect">
              <a:avLst/>
            </a:prstGeom>
          </p:spPr>
          <p:txBody>
            <a:bodyPr lIns="0" tIns="0" rIns="0" bIns="0" anchor="ctr" anchorCtr="0"/>
            <a:lstStyle>
              <a:lvl1pPr marL="0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Font typeface="Wingdings" panose="05000000000000000000" pitchFamily="2" charset="2"/>
                <a:buNone/>
              </a:pPr>
              <a:r>
                <a:rPr lang="en-US" sz="1800" b="1" dirty="0">
                  <a:solidFill>
                    <a:srgbClr val="1998D4"/>
                  </a:solidFill>
                </a:rPr>
                <a:t>SOURCE</a:t>
              </a:r>
              <a:endParaRPr lang="en-US" b="1" dirty="0">
                <a:solidFill>
                  <a:srgbClr val="1998D4"/>
                </a:solidFill>
              </a:endParaRPr>
            </a:p>
          </p:txBody>
        </p:sp>
        <p:sp>
          <p:nvSpPr>
            <p:cNvPr id="8" name="Inhaltsplatzhalter 2">
              <a:extLst>
                <a:ext uri="{FF2B5EF4-FFF2-40B4-BE49-F238E27FC236}">
                  <a16:creationId xmlns:a16="http://schemas.microsoft.com/office/drawing/2014/main" id="{EEC12311-AE66-BCB9-6476-B6780AAAB5B3}"/>
                </a:ext>
              </a:extLst>
            </p:cNvPr>
            <p:cNvSpPr txBox="1">
              <a:spLocks/>
            </p:cNvSpPr>
            <p:nvPr/>
          </p:nvSpPr>
          <p:spPr>
            <a:xfrm>
              <a:off x="432945" y="4042840"/>
              <a:ext cx="1106797" cy="371859"/>
            </a:xfrm>
            <a:prstGeom prst="rect">
              <a:avLst/>
            </a:prstGeom>
          </p:spPr>
          <p:txBody>
            <a:bodyPr lIns="0" tIns="0" rIns="0" bIns="0" anchor="ctr" anchorCtr="0"/>
            <a:lstStyle>
              <a:lvl1pPr marL="0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Font typeface="Wingdings" panose="05000000000000000000" pitchFamily="2" charset="2"/>
                <a:buNone/>
              </a:pPr>
              <a:r>
                <a:rPr lang="en-US" sz="1400" dirty="0">
                  <a:solidFill>
                    <a:srgbClr val="1998D4"/>
                  </a:solidFill>
                </a:rPr>
                <a:t>Warm liquids or </a:t>
              </a:r>
              <a:r>
                <a:rPr lang="en-US" sz="1400" dirty="0" err="1">
                  <a:solidFill>
                    <a:srgbClr val="1998D4"/>
                  </a:solidFill>
                </a:rPr>
                <a:t>vapours</a:t>
              </a:r>
              <a:endParaRPr lang="en-US" sz="1600" dirty="0">
                <a:solidFill>
                  <a:srgbClr val="1998D4"/>
                </a:solidFill>
              </a:endParaRPr>
            </a:p>
          </p:txBody>
        </p:sp>
        <p:sp>
          <p:nvSpPr>
            <p:cNvPr id="9" name="Inhaltsplatzhalter 2">
              <a:extLst>
                <a:ext uri="{FF2B5EF4-FFF2-40B4-BE49-F238E27FC236}">
                  <a16:creationId xmlns:a16="http://schemas.microsoft.com/office/drawing/2014/main" id="{B7744C7D-D82B-9494-9CBA-FB3AAD8A9A57}"/>
                </a:ext>
              </a:extLst>
            </p:cNvPr>
            <p:cNvSpPr txBox="1">
              <a:spLocks/>
            </p:cNvSpPr>
            <p:nvPr/>
          </p:nvSpPr>
          <p:spPr>
            <a:xfrm>
              <a:off x="1539742" y="4263060"/>
              <a:ext cx="2140299" cy="752153"/>
            </a:xfrm>
            <a:prstGeom prst="rect">
              <a:avLst/>
            </a:prstGeom>
          </p:spPr>
          <p:txBody>
            <a:bodyPr anchor="ctr" anchorCtr="0"/>
            <a:lstStyle>
              <a:lvl1pPr marL="0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buFont typeface="Wingdings" panose="05000000000000000000" pitchFamily="2" charset="2"/>
                <a:buNone/>
              </a:pPr>
              <a:r>
                <a:rPr lang="en-US" sz="1800" dirty="0">
                  <a:solidFill>
                    <a:srgbClr val="1998D4"/>
                  </a:solidFill>
                </a:rPr>
                <a:t>HEAT EXCHANGER</a:t>
              </a:r>
              <a:endParaRPr lang="en-US" dirty="0">
                <a:solidFill>
                  <a:srgbClr val="1998D4"/>
                </a:solidFill>
              </a:endParaRPr>
            </a:p>
          </p:txBody>
        </p:sp>
        <p:sp>
          <p:nvSpPr>
            <p:cNvPr id="10" name="Inhaltsplatzhalter 2">
              <a:extLst>
                <a:ext uri="{FF2B5EF4-FFF2-40B4-BE49-F238E27FC236}">
                  <a16:creationId xmlns:a16="http://schemas.microsoft.com/office/drawing/2014/main" id="{9F822787-B72A-646B-BF62-28FE0DAE1B73}"/>
                </a:ext>
              </a:extLst>
            </p:cNvPr>
            <p:cNvSpPr txBox="1">
              <a:spLocks/>
            </p:cNvSpPr>
            <p:nvPr/>
          </p:nvSpPr>
          <p:spPr>
            <a:xfrm>
              <a:off x="1866472" y="5950288"/>
              <a:ext cx="4402563" cy="371859"/>
            </a:xfrm>
            <a:prstGeom prst="rect">
              <a:avLst/>
            </a:prstGeom>
          </p:spPr>
          <p:txBody>
            <a:bodyPr lIns="0" tIns="0" rIns="0" bIns="0" anchor="ctr" anchorCtr="0"/>
            <a:lstStyle>
              <a:lvl1pPr marL="0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buFont typeface="Wingdings" panose="05000000000000000000" pitchFamily="2" charset="2"/>
                <a:buNone/>
              </a:pPr>
              <a:r>
                <a:rPr lang="en-US" sz="1800" dirty="0">
                  <a:solidFill>
                    <a:srgbClr val="1998D4"/>
                  </a:solidFill>
                </a:rPr>
                <a:t>Condensate return (e.g. closed media loop) or Make up water</a:t>
              </a:r>
              <a:endParaRPr lang="en-US" dirty="0">
                <a:solidFill>
                  <a:srgbClr val="1998D4"/>
                </a:solidFill>
              </a:endParaRPr>
            </a:p>
          </p:txBody>
        </p:sp>
        <p:sp>
          <p:nvSpPr>
            <p:cNvPr id="11" name="Inhaltsplatzhalter 2">
              <a:extLst>
                <a:ext uri="{FF2B5EF4-FFF2-40B4-BE49-F238E27FC236}">
                  <a16:creationId xmlns:a16="http://schemas.microsoft.com/office/drawing/2014/main" id="{FF995798-9E90-43F3-B45F-82856B138148}"/>
                </a:ext>
              </a:extLst>
            </p:cNvPr>
            <p:cNvSpPr txBox="1">
              <a:spLocks/>
            </p:cNvSpPr>
            <p:nvPr/>
          </p:nvSpPr>
          <p:spPr>
            <a:xfrm>
              <a:off x="4230623" y="4701809"/>
              <a:ext cx="1328837" cy="371859"/>
            </a:xfrm>
            <a:prstGeom prst="rect">
              <a:avLst/>
            </a:prstGeom>
          </p:spPr>
          <p:txBody>
            <a:bodyPr lIns="0" tIns="0" rIns="0" bIns="0" anchor="ctr" anchorCtr="0"/>
            <a:lstStyle>
              <a:lvl1pPr marL="0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buFont typeface="Wingdings" panose="05000000000000000000" pitchFamily="2" charset="2"/>
                <a:buNone/>
              </a:pPr>
              <a:r>
                <a:rPr lang="en-US" sz="1800" dirty="0">
                  <a:solidFill>
                    <a:srgbClr val="1998D4"/>
                  </a:solidFill>
                </a:rPr>
                <a:t>Residual water</a:t>
              </a:r>
              <a:endParaRPr lang="en-US" dirty="0">
                <a:solidFill>
                  <a:srgbClr val="1998D4"/>
                </a:solidFill>
              </a:endParaRPr>
            </a:p>
          </p:txBody>
        </p:sp>
        <p:sp>
          <p:nvSpPr>
            <p:cNvPr id="12" name="Inhaltsplatzhalter 2">
              <a:extLst>
                <a:ext uri="{FF2B5EF4-FFF2-40B4-BE49-F238E27FC236}">
                  <a16:creationId xmlns:a16="http://schemas.microsoft.com/office/drawing/2014/main" id="{2ABD3461-7DE7-F8D9-8B3E-37B0938F1EF4}"/>
                </a:ext>
              </a:extLst>
            </p:cNvPr>
            <p:cNvSpPr txBox="1">
              <a:spLocks/>
            </p:cNvSpPr>
            <p:nvPr/>
          </p:nvSpPr>
          <p:spPr>
            <a:xfrm>
              <a:off x="5437541" y="1642790"/>
              <a:ext cx="3157820" cy="415426"/>
            </a:xfrm>
            <a:prstGeom prst="rect">
              <a:avLst/>
            </a:prstGeom>
          </p:spPr>
          <p:txBody>
            <a:bodyPr anchor="ctr" anchorCtr="0"/>
            <a:lstStyle>
              <a:lvl1pPr marL="0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buFont typeface="Wingdings" panose="05000000000000000000" pitchFamily="2" charset="2"/>
                <a:buNone/>
              </a:pPr>
              <a:r>
                <a:rPr lang="en-US" sz="1800" b="1" dirty="0">
                  <a:solidFill>
                    <a:srgbClr val="1998D4"/>
                  </a:solidFill>
                </a:rPr>
                <a:t>RECROMPRESSION FANS </a:t>
              </a:r>
              <a:r>
                <a:rPr lang="en-US" sz="1800" dirty="0">
                  <a:solidFill>
                    <a:srgbClr val="1998D4"/>
                  </a:solidFill>
                </a:rPr>
                <a:t>driven by green energy</a:t>
              </a:r>
              <a:endParaRPr lang="en-US" dirty="0">
                <a:solidFill>
                  <a:srgbClr val="1998D4"/>
                </a:solidFill>
              </a:endParaRPr>
            </a:p>
          </p:txBody>
        </p:sp>
        <p:sp>
          <p:nvSpPr>
            <p:cNvPr id="13" name="Inhaltsplatzhalter 2">
              <a:extLst>
                <a:ext uri="{FF2B5EF4-FFF2-40B4-BE49-F238E27FC236}">
                  <a16:creationId xmlns:a16="http://schemas.microsoft.com/office/drawing/2014/main" id="{DDF138BA-6576-B294-8995-14CA0BF59077}"/>
                </a:ext>
              </a:extLst>
            </p:cNvPr>
            <p:cNvSpPr txBox="1">
              <a:spLocks/>
            </p:cNvSpPr>
            <p:nvPr/>
          </p:nvSpPr>
          <p:spPr>
            <a:xfrm>
              <a:off x="8205345" y="3072773"/>
              <a:ext cx="1292223" cy="371859"/>
            </a:xfrm>
            <a:prstGeom prst="rect">
              <a:avLst/>
            </a:prstGeom>
          </p:spPr>
          <p:txBody>
            <a:bodyPr lIns="0" tIns="0" rIns="0" bIns="0" anchor="ctr" anchorCtr="0"/>
            <a:lstStyle>
              <a:lvl1pPr marL="0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buFont typeface="Wingdings" panose="05000000000000000000" pitchFamily="2" charset="2"/>
                <a:buNone/>
              </a:pPr>
              <a:r>
                <a:rPr lang="en-US" sz="1800" b="1" dirty="0">
                  <a:solidFill>
                    <a:srgbClr val="1998D4"/>
                  </a:solidFill>
                </a:rPr>
                <a:t>OUTPUT STEAM</a:t>
              </a:r>
              <a:endParaRPr lang="en-US" b="1" dirty="0">
                <a:solidFill>
                  <a:srgbClr val="1998D4"/>
                </a:solidFill>
              </a:endParaRPr>
            </a:p>
          </p:txBody>
        </p:sp>
        <p:sp>
          <p:nvSpPr>
            <p:cNvPr id="14" name="Inhaltsplatzhalter 2">
              <a:extLst>
                <a:ext uri="{FF2B5EF4-FFF2-40B4-BE49-F238E27FC236}">
                  <a16:creationId xmlns:a16="http://schemas.microsoft.com/office/drawing/2014/main" id="{A6DA66A6-0E67-DC07-3CA6-8D4932265E92}"/>
                </a:ext>
              </a:extLst>
            </p:cNvPr>
            <p:cNvSpPr txBox="1">
              <a:spLocks/>
            </p:cNvSpPr>
            <p:nvPr/>
          </p:nvSpPr>
          <p:spPr>
            <a:xfrm>
              <a:off x="9723602" y="2567174"/>
              <a:ext cx="2405308" cy="663080"/>
            </a:xfrm>
            <a:prstGeom prst="rect">
              <a:avLst/>
            </a:prstGeom>
          </p:spPr>
          <p:txBody>
            <a:bodyPr lIns="0" tIns="0" rIns="0" bIns="0" anchor="ctr" anchorCtr="0"/>
            <a:lstStyle>
              <a:lvl1pPr marL="0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Font typeface="Wingdings" panose="05000000000000000000" pitchFamily="2" charset="2"/>
                <a:buNone/>
              </a:pPr>
              <a:r>
                <a:rPr lang="en-US" sz="1800" dirty="0">
                  <a:solidFill>
                    <a:srgbClr val="1998D4"/>
                  </a:solidFill>
                </a:rPr>
                <a:t>TO HEAT CONSUMER</a:t>
              </a:r>
            </a:p>
            <a:p>
              <a:pPr indent="0">
                <a:buFont typeface="Wingdings" panose="05000000000000000000" pitchFamily="2" charset="2"/>
                <a:buNone/>
              </a:pPr>
              <a:r>
                <a:rPr lang="en-US" sz="1800" dirty="0">
                  <a:solidFill>
                    <a:srgbClr val="1998D4"/>
                  </a:solidFill>
                </a:rPr>
                <a:t>OR STEAM NET</a:t>
              </a:r>
              <a:endParaRPr lang="en-US" dirty="0">
                <a:solidFill>
                  <a:srgbClr val="1998D4"/>
                </a:solidFill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613D652A-A6FD-8FEC-9DEF-D52A7AB90782}"/>
                </a:ext>
              </a:extLst>
            </p:cNvPr>
            <p:cNvSpPr/>
            <p:nvPr/>
          </p:nvSpPr>
          <p:spPr>
            <a:xfrm>
              <a:off x="1804416" y="3258311"/>
              <a:ext cx="4680688" cy="3279107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16" name="Inhaltsplatzhalter 2">
              <a:extLst>
                <a:ext uri="{FF2B5EF4-FFF2-40B4-BE49-F238E27FC236}">
                  <a16:creationId xmlns:a16="http://schemas.microsoft.com/office/drawing/2014/main" id="{8B0BEF9F-2036-445A-EFFD-8CFEC59FA58C}"/>
                </a:ext>
              </a:extLst>
            </p:cNvPr>
            <p:cNvSpPr txBox="1">
              <a:spLocks/>
            </p:cNvSpPr>
            <p:nvPr/>
          </p:nvSpPr>
          <p:spPr>
            <a:xfrm>
              <a:off x="6780321" y="4149110"/>
              <a:ext cx="2070224" cy="1602100"/>
            </a:xfrm>
            <a:prstGeom prst="rect">
              <a:avLst/>
            </a:prstGeom>
          </p:spPr>
          <p:txBody>
            <a:bodyPr lIns="0" tIns="0" rIns="0" bIns="0" anchor="ctr" anchorCtr="0"/>
            <a:lstStyle>
              <a:lvl1pPr marL="0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Font typeface="Wingdings" panose="05000000000000000000" pitchFamily="2" charset="2"/>
                <a:buNone/>
              </a:pPr>
              <a:r>
                <a:rPr lang="en-US" sz="1800" b="1" dirty="0">
                  <a:solidFill>
                    <a:schemeClr val="bg2"/>
                  </a:solidFill>
                </a:rPr>
                <a:t>OPTIONAL</a:t>
              </a:r>
              <a:r>
                <a:rPr lang="en-US" sz="1800" dirty="0">
                  <a:solidFill>
                    <a:schemeClr val="bg2"/>
                  </a:solidFill>
                </a:rPr>
                <a:t> Secondary media circuit working with demineralized water only</a:t>
              </a:r>
              <a:br>
                <a:rPr lang="en-US" sz="1800" dirty="0">
                  <a:solidFill>
                    <a:schemeClr val="bg2"/>
                  </a:solidFill>
                </a:rPr>
              </a:br>
              <a:endParaRPr lang="en-US" dirty="0">
                <a:solidFill>
                  <a:schemeClr val="bg2"/>
                </a:solidFill>
              </a:endParaRPr>
            </a:p>
          </p:txBody>
        </p:sp>
      </p:grpSp>
      <p:pic>
        <p:nvPicPr>
          <p:cNvPr id="17" name="Grafik 16" descr="Ein Bild, das Screenshot, Grafiken, Rauch enthält.&#10;&#10;Automatisch generierte Beschreibung">
            <a:extLst>
              <a:ext uri="{FF2B5EF4-FFF2-40B4-BE49-F238E27FC236}">
                <a16:creationId xmlns:a16="http://schemas.microsoft.com/office/drawing/2014/main" id="{11CE08B1-DC53-FD1C-94C8-2EC83BDB1F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" r="2019"/>
          <a:stretch/>
        </p:blipFill>
        <p:spPr>
          <a:xfrm>
            <a:off x="9061096" y="4661420"/>
            <a:ext cx="2919962" cy="1775847"/>
          </a:xfrm>
          <a:prstGeom prst="rect">
            <a:avLst/>
          </a:prstGeom>
        </p:spPr>
      </p:pic>
      <p:pic>
        <p:nvPicPr>
          <p:cNvPr id="19" name="Grafik 18" descr="Ein Bild, das Kreis, Grafiken, Logo, Symbol enthält.&#10;&#10;Automatisch generierte Beschreibung">
            <a:extLst>
              <a:ext uri="{FF2B5EF4-FFF2-40B4-BE49-F238E27FC236}">
                <a16:creationId xmlns:a16="http://schemas.microsoft.com/office/drawing/2014/main" id="{34366A4D-0E13-672E-9768-92A589771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687" y="3891748"/>
            <a:ext cx="1078994" cy="1078994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D290DFE-982E-F725-EB58-288AC6187325}"/>
              </a:ext>
            </a:extLst>
          </p:cNvPr>
          <p:cNvSpPr txBox="1">
            <a:spLocks/>
          </p:cNvSpPr>
          <p:nvPr/>
        </p:nvSpPr>
        <p:spPr>
          <a:xfrm>
            <a:off x="282942" y="2051142"/>
            <a:ext cx="1844130" cy="37185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800" b="1" dirty="0">
                <a:solidFill>
                  <a:srgbClr val="1998D4"/>
                </a:solidFill>
              </a:rPr>
              <a:t>RETURN</a:t>
            </a:r>
            <a:endParaRPr lang="en-US" b="1" dirty="0">
              <a:solidFill>
                <a:srgbClr val="1998D4"/>
              </a:solidFill>
            </a:endParaRPr>
          </a:p>
        </p:txBody>
      </p:sp>
      <p:pic>
        <p:nvPicPr>
          <p:cNvPr id="18" name="Grafik 17" descr="Ein Bild, das Logo, Grafiken, Schrift, Kreis enthält.&#10;&#10;Automatisch generierte Beschreibung">
            <a:extLst>
              <a:ext uri="{FF2B5EF4-FFF2-40B4-BE49-F238E27FC236}">
                <a16:creationId xmlns:a16="http://schemas.microsoft.com/office/drawing/2014/main" id="{1332375D-25FB-CCE6-D516-4D9B4980E2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0" y="2038353"/>
            <a:ext cx="425738" cy="425738"/>
          </a:xfrm>
          <a:prstGeom prst="rect">
            <a:avLst/>
          </a:prstGeom>
        </p:spPr>
      </p:pic>
      <p:pic>
        <p:nvPicPr>
          <p:cNvPr id="21" name="Grafik 20" descr="Ein Bild, das Logo, Grafiken, Schrift, Kreis enthält.&#10;&#10;Automatisch generierte Beschreibung">
            <a:extLst>
              <a:ext uri="{FF2B5EF4-FFF2-40B4-BE49-F238E27FC236}">
                <a16:creationId xmlns:a16="http://schemas.microsoft.com/office/drawing/2014/main" id="{D6A30D54-2AED-FA42-A4D6-40FE17E3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10" y="2038353"/>
            <a:ext cx="425738" cy="425738"/>
          </a:xfrm>
          <a:prstGeom prst="rect">
            <a:avLst/>
          </a:prstGeom>
        </p:spPr>
      </p:pic>
      <p:pic>
        <p:nvPicPr>
          <p:cNvPr id="22" name="Grafik 21" descr="Ein Bild, das Logo, Grafiken, Schrift, Kreis enthält.&#10;&#10;Automatisch generierte Beschreibung">
            <a:extLst>
              <a:ext uri="{FF2B5EF4-FFF2-40B4-BE49-F238E27FC236}">
                <a16:creationId xmlns:a16="http://schemas.microsoft.com/office/drawing/2014/main" id="{C567A89E-7CDC-6F04-28B7-56F4189CC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981" y="2038353"/>
            <a:ext cx="425738" cy="42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02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0D111E-3CE7-C809-BDFF-72976EE7D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6715" y="2223348"/>
            <a:ext cx="6443661" cy="4002087"/>
          </a:xfrm>
        </p:spPr>
        <p:txBody>
          <a:bodyPr/>
          <a:lstStyle/>
          <a:p>
            <a:pPr indent="0">
              <a:buNone/>
            </a:pPr>
            <a:r>
              <a:rPr lang="en-US" noProof="0" dirty="0">
                <a:solidFill>
                  <a:srgbClr val="1998D4"/>
                </a:solidFill>
              </a:rPr>
              <a:t>THERMODYNAMICALLY FAVORABLE CONDITIONS</a:t>
            </a:r>
          </a:p>
          <a:p>
            <a:r>
              <a:rPr lang="en-US" dirty="0"/>
              <a:t>Energy sources:</a:t>
            </a:r>
          </a:p>
          <a:p>
            <a:pPr lvl="1"/>
            <a:r>
              <a:rPr lang="en-US" dirty="0"/>
              <a:t>Residual or surplus process vapors</a:t>
            </a:r>
          </a:p>
          <a:p>
            <a:pPr lvl="1"/>
            <a:r>
              <a:rPr lang="en-US" dirty="0"/>
              <a:t>Hot water or other warm liquids</a:t>
            </a:r>
          </a:p>
          <a:p>
            <a:pPr lvl="1"/>
            <a:endParaRPr lang="en-US" dirty="0"/>
          </a:p>
          <a:p>
            <a:r>
              <a:rPr lang="en-US" dirty="0"/>
              <a:t>Steam generation: </a:t>
            </a:r>
          </a:p>
          <a:p>
            <a:pPr lvl="1"/>
            <a:r>
              <a:rPr lang="en-US" dirty="0"/>
              <a:t>up to 215°C and 20 bar(g) possible</a:t>
            </a:r>
          </a:p>
          <a:p>
            <a:pPr lvl="1"/>
            <a:endParaRPr lang="en-US" dirty="0"/>
          </a:p>
          <a:p>
            <a:pPr marL="227013" indent="-227013">
              <a:defRPr/>
            </a:pPr>
            <a:r>
              <a:rPr lang="en-US" dirty="0"/>
              <a:t>Compressor setup serial and / or parallel</a:t>
            </a:r>
          </a:p>
          <a:p>
            <a:pPr marL="227013" indent="-227013">
              <a:defRPr/>
            </a:pPr>
            <a:endParaRPr lang="en-US" dirty="0"/>
          </a:p>
          <a:p>
            <a:pPr marL="227013" indent="-227013">
              <a:defRPr/>
            </a:pPr>
            <a:r>
              <a:rPr lang="en-US" dirty="0"/>
              <a:t>No refrigerants used (!)</a:t>
            </a:r>
            <a:endParaRPr lang="en-US" noProof="0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40B025-EDBC-99AD-6664-11C7BD9B53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noProof="0" dirty="0"/>
              <a:t>Thermodynamically favorable conditions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E95E68A-6185-B22B-2BB6-753468962D94}"/>
              </a:ext>
            </a:extLst>
          </p:cNvPr>
          <p:cNvSpPr/>
          <p:nvPr/>
        </p:nvSpPr>
        <p:spPr>
          <a:xfrm>
            <a:off x="6767554" y="5912158"/>
            <a:ext cx="288000" cy="28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AT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2C40F37-A408-6058-26AD-C9D082339029}"/>
              </a:ext>
            </a:extLst>
          </p:cNvPr>
          <p:cNvSpPr txBox="1"/>
          <p:nvPr/>
        </p:nvSpPr>
        <p:spPr>
          <a:xfrm>
            <a:off x="6731554" y="5917658"/>
            <a:ext cx="3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1</a:t>
            </a:r>
            <a:endParaRPr lang="de-AT" sz="1400" b="1" dirty="0">
              <a:solidFill>
                <a:schemeClr val="bg1"/>
              </a:solidFill>
            </a:endParaRP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2C71A750-208F-D1ED-5358-6373FEBDE790}"/>
              </a:ext>
            </a:extLst>
          </p:cNvPr>
          <p:cNvSpPr txBox="1">
            <a:spLocks/>
          </p:cNvSpPr>
          <p:nvPr/>
        </p:nvSpPr>
        <p:spPr>
          <a:xfrm>
            <a:off x="7086833" y="5912158"/>
            <a:ext cx="1400795" cy="288000"/>
          </a:xfrm>
          <a:prstGeom prst="rect">
            <a:avLst/>
          </a:prstGeom>
        </p:spPr>
        <p:txBody>
          <a:bodyPr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800" dirty="0"/>
              <a:t>Flash tank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2EF69B0-3688-94B2-B62E-DD53F32B4CCB}"/>
              </a:ext>
            </a:extLst>
          </p:cNvPr>
          <p:cNvSpPr/>
          <p:nvPr/>
        </p:nvSpPr>
        <p:spPr>
          <a:xfrm>
            <a:off x="8550806" y="5912158"/>
            <a:ext cx="288000" cy="28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AT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CE83C0A-A23B-2EC3-C4B2-B8D9DCC7A070}"/>
              </a:ext>
            </a:extLst>
          </p:cNvPr>
          <p:cNvSpPr txBox="1"/>
          <p:nvPr/>
        </p:nvSpPr>
        <p:spPr>
          <a:xfrm>
            <a:off x="8514806" y="5917658"/>
            <a:ext cx="3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2</a:t>
            </a:r>
            <a:endParaRPr lang="de-AT" sz="1400" b="1" dirty="0">
              <a:solidFill>
                <a:schemeClr val="bg1"/>
              </a:solidFill>
            </a:endParaRP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B4738A7D-A411-636A-3DBE-558F45CD73BF}"/>
              </a:ext>
            </a:extLst>
          </p:cNvPr>
          <p:cNvSpPr txBox="1">
            <a:spLocks/>
          </p:cNvSpPr>
          <p:nvPr/>
        </p:nvSpPr>
        <p:spPr>
          <a:xfrm>
            <a:off x="8870085" y="5912158"/>
            <a:ext cx="2045565" cy="288000"/>
          </a:xfrm>
          <a:prstGeom prst="rect">
            <a:avLst/>
          </a:prstGeom>
        </p:spPr>
        <p:txBody>
          <a:bodyPr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800" dirty="0"/>
              <a:t>Compressors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E6B8D6B-0E4A-FE10-904A-2DFA890E72FD}"/>
              </a:ext>
            </a:extLst>
          </p:cNvPr>
          <p:cNvGrpSpPr/>
          <p:nvPr/>
        </p:nvGrpSpPr>
        <p:grpSpPr>
          <a:xfrm>
            <a:off x="4739498" y="2922006"/>
            <a:ext cx="1573767" cy="660903"/>
            <a:chOff x="4739498" y="2922006"/>
            <a:chExt cx="1573767" cy="660903"/>
          </a:xfrm>
        </p:grpSpPr>
        <p:sp>
          <p:nvSpPr>
            <p:cNvPr id="4" name="Geschweifte Klammer rechts 3">
              <a:extLst>
                <a:ext uri="{FF2B5EF4-FFF2-40B4-BE49-F238E27FC236}">
                  <a16:creationId xmlns:a16="http://schemas.microsoft.com/office/drawing/2014/main" id="{1543EF67-4EFD-0FE6-76A8-CC8B2B05B819}"/>
                </a:ext>
              </a:extLst>
            </p:cNvPr>
            <p:cNvSpPr/>
            <p:nvPr/>
          </p:nvSpPr>
          <p:spPr>
            <a:xfrm>
              <a:off x="4739498" y="2922006"/>
              <a:ext cx="181069" cy="660903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F3B64094-B82A-BE91-60E3-ED786A24BC9F}"/>
                </a:ext>
              </a:extLst>
            </p:cNvPr>
            <p:cNvSpPr txBox="1"/>
            <p:nvPr/>
          </p:nvSpPr>
          <p:spPr>
            <a:xfrm>
              <a:off x="4982406" y="3059668"/>
              <a:ext cx="13308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solidFill>
                    <a:srgbClr val="1998D4"/>
                  </a:solidFill>
                </a:rPr>
                <a:t>&gt; 70 °C</a:t>
              </a:r>
            </a:p>
          </p:txBody>
        </p:sp>
      </p:grpSp>
      <p:pic>
        <p:nvPicPr>
          <p:cNvPr id="6" name="Grafik 5" descr="Ein Bild, das Pflanze, draußen, Himmel, Gras enthält.&#10;&#10;KI-generierte Inhalte können fehlerhaft sein.">
            <a:extLst>
              <a:ext uri="{FF2B5EF4-FFF2-40B4-BE49-F238E27FC236}">
                <a16:creationId xmlns:a16="http://schemas.microsoft.com/office/drawing/2014/main" id="{1AF8FC5F-86BD-2D56-5F15-0BE51F5FF2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832" y="2109047"/>
            <a:ext cx="5105168" cy="3732953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B8D94A08-7805-58FE-3E2B-663A4FB7F3E6}"/>
              </a:ext>
            </a:extLst>
          </p:cNvPr>
          <p:cNvSpPr/>
          <p:nvPr/>
        </p:nvSpPr>
        <p:spPr>
          <a:xfrm>
            <a:off x="6767553" y="6270316"/>
            <a:ext cx="288000" cy="28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AT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54517B6-D1CB-EF77-91DF-8D9255AE2E8D}"/>
              </a:ext>
            </a:extLst>
          </p:cNvPr>
          <p:cNvSpPr txBox="1"/>
          <p:nvPr/>
        </p:nvSpPr>
        <p:spPr>
          <a:xfrm>
            <a:off x="6731553" y="6275816"/>
            <a:ext cx="3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3</a:t>
            </a:r>
            <a:endParaRPr lang="de-AT" sz="1400" b="1" dirty="0">
              <a:solidFill>
                <a:schemeClr val="bg1"/>
              </a:solidFill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16558E2C-B801-61C2-B691-8CEEF9932E9B}"/>
              </a:ext>
            </a:extLst>
          </p:cNvPr>
          <p:cNvSpPr txBox="1">
            <a:spLocks/>
          </p:cNvSpPr>
          <p:nvPr/>
        </p:nvSpPr>
        <p:spPr>
          <a:xfrm>
            <a:off x="7086832" y="6270316"/>
            <a:ext cx="2852696" cy="288000"/>
          </a:xfrm>
          <a:prstGeom prst="rect">
            <a:avLst/>
          </a:prstGeom>
        </p:spPr>
        <p:txBody>
          <a:bodyPr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800" dirty="0"/>
              <a:t>Heat exchanger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3A7F728-0AE4-A662-B440-306DE3D9F0A8}"/>
              </a:ext>
            </a:extLst>
          </p:cNvPr>
          <p:cNvSpPr/>
          <p:nvPr/>
        </p:nvSpPr>
        <p:spPr>
          <a:xfrm>
            <a:off x="9899927" y="3504238"/>
            <a:ext cx="288000" cy="28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AT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D02028B-84E6-1E5D-F2F0-A6EFCD9258DC}"/>
              </a:ext>
            </a:extLst>
          </p:cNvPr>
          <p:cNvSpPr txBox="1"/>
          <p:nvPr/>
        </p:nvSpPr>
        <p:spPr>
          <a:xfrm>
            <a:off x="9863927" y="3509738"/>
            <a:ext cx="3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1</a:t>
            </a:r>
            <a:endParaRPr lang="de-AT" sz="1400" b="1" dirty="0">
              <a:solidFill>
                <a:schemeClr val="bg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B30EECB-3F13-A782-F71F-5DA49FCA2B99}"/>
              </a:ext>
            </a:extLst>
          </p:cNvPr>
          <p:cNvSpPr/>
          <p:nvPr/>
        </p:nvSpPr>
        <p:spPr>
          <a:xfrm>
            <a:off x="8546085" y="3190961"/>
            <a:ext cx="288000" cy="28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AT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0565B63-74B8-8453-08F8-E2CF9C7038E9}"/>
              </a:ext>
            </a:extLst>
          </p:cNvPr>
          <p:cNvSpPr txBox="1"/>
          <p:nvPr/>
        </p:nvSpPr>
        <p:spPr>
          <a:xfrm>
            <a:off x="8510085" y="3196461"/>
            <a:ext cx="3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2</a:t>
            </a:r>
            <a:endParaRPr lang="de-AT" sz="1400" b="1" dirty="0">
              <a:solidFill>
                <a:schemeClr val="bg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E7C9642-C103-E4D6-FEAA-FC6B83406673}"/>
              </a:ext>
            </a:extLst>
          </p:cNvPr>
          <p:cNvSpPr/>
          <p:nvPr/>
        </p:nvSpPr>
        <p:spPr>
          <a:xfrm>
            <a:off x="8726085" y="4973374"/>
            <a:ext cx="288000" cy="28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AT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AFF2839-1A56-479E-CC0A-6506630D40E1}"/>
              </a:ext>
            </a:extLst>
          </p:cNvPr>
          <p:cNvSpPr txBox="1"/>
          <p:nvPr/>
        </p:nvSpPr>
        <p:spPr>
          <a:xfrm>
            <a:off x="8690085" y="4978874"/>
            <a:ext cx="3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2</a:t>
            </a:r>
            <a:endParaRPr lang="de-AT" sz="1400" b="1" dirty="0">
              <a:solidFill>
                <a:schemeClr val="bg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898E504-CC28-E537-19A1-FBE3F932DFD7}"/>
              </a:ext>
            </a:extLst>
          </p:cNvPr>
          <p:cNvSpPr/>
          <p:nvPr/>
        </p:nvSpPr>
        <p:spPr>
          <a:xfrm>
            <a:off x="9539927" y="4359842"/>
            <a:ext cx="288000" cy="288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AT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412D7FE6-B5D4-2C9A-4986-402BB55D63A2}"/>
              </a:ext>
            </a:extLst>
          </p:cNvPr>
          <p:cNvSpPr txBox="1"/>
          <p:nvPr/>
        </p:nvSpPr>
        <p:spPr>
          <a:xfrm>
            <a:off x="9503927" y="4365342"/>
            <a:ext cx="3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</a:rPr>
              <a:t>3</a:t>
            </a:r>
            <a:endParaRPr lang="de-AT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274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C988AFA-C52D-7A81-2212-20F8E672DB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AT" dirty="0"/>
              <a:t>Solution </a:t>
            </a:r>
            <a:r>
              <a:rPr lang="de-AT" dirty="0" err="1"/>
              <a:t>for</a:t>
            </a:r>
            <a:r>
              <a:rPr lang="de-AT" dirty="0"/>
              <a:t> Multiple Energy Sources</a:t>
            </a:r>
          </a:p>
        </p:txBody>
      </p:sp>
      <p:pic>
        <p:nvPicPr>
          <p:cNvPr id="4" name="Picture 6" descr="Diagram of a heat exchanger&#10;&#10;Description automatically generated">
            <a:extLst>
              <a:ext uri="{FF2B5EF4-FFF2-40B4-BE49-F238E27FC236}">
                <a16:creationId xmlns:a16="http://schemas.microsoft.com/office/drawing/2014/main" id="{6F4D47CC-70FC-2F4E-8E92-DEE2BEEB4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97" y="1278765"/>
            <a:ext cx="10834944" cy="5296885"/>
          </a:xfrm>
          <a:prstGeom prst="rect">
            <a:avLst/>
          </a:prstGeom>
        </p:spPr>
      </p:pic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AE0F3B1B-8C07-ADB8-1538-CB750805B073}"/>
              </a:ext>
            </a:extLst>
          </p:cNvPr>
          <p:cNvSpPr txBox="1">
            <a:spLocks/>
          </p:cNvSpPr>
          <p:nvPr/>
        </p:nvSpPr>
        <p:spPr>
          <a:xfrm>
            <a:off x="2078854" y="1201108"/>
            <a:ext cx="8679031" cy="78230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Wingdings" panose="05000000000000000000" pitchFamily="2" charset="2"/>
              <a:buNone/>
            </a:pPr>
            <a:r>
              <a:rPr lang="en-US" sz="1800" b="1" dirty="0">
                <a:solidFill>
                  <a:schemeClr val="accent1"/>
                </a:solidFill>
              </a:rPr>
              <a:t>One single heat exchanger for multiple heat recovery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647D858-8724-647C-CD1B-CE3B603EC05A}"/>
              </a:ext>
            </a:extLst>
          </p:cNvPr>
          <p:cNvGrpSpPr/>
          <p:nvPr/>
        </p:nvGrpSpPr>
        <p:grpSpPr>
          <a:xfrm>
            <a:off x="6022879" y="1776840"/>
            <a:ext cx="4630845" cy="580933"/>
            <a:chOff x="6022879" y="1776840"/>
            <a:chExt cx="4630845" cy="580933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FD5442EA-D582-7816-069C-A9E767169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2879" y="1807374"/>
              <a:ext cx="2448022" cy="352085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CB71B74-6E67-129D-D95E-0739349A4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4399" y="1776840"/>
              <a:ext cx="2219325" cy="580933"/>
            </a:xfrm>
            <a:prstGeom prst="rect">
              <a:avLst/>
            </a:prstGeom>
          </p:spPr>
        </p:pic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41D9673B-CD22-90C3-84D0-343BAEEF55B3}"/>
              </a:ext>
            </a:extLst>
          </p:cNvPr>
          <p:cNvGrpSpPr/>
          <p:nvPr/>
        </p:nvGrpSpPr>
        <p:grpSpPr>
          <a:xfrm>
            <a:off x="6838950" y="2159459"/>
            <a:ext cx="4996891" cy="4321178"/>
            <a:chOff x="6838950" y="2159459"/>
            <a:chExt cx="4996891" cy="432117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8BA805DB-7BC8-8941-6656-AE31868F89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08" b="13301"/>
            <a:stretch/>
          </p:blipFill>
          <p:spPr>
            <a:xfrm>
              <a:off x="6972300" y="2330909"/>
              <a:ext cx="4863541" cy="4149728"/>
            </a:xfrm>
            <a:prstGeom prst="rect">
              <a:avLst/>
            </a:prstGeom>
          </p:spPr>
        </p:pic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DA0EFA93-A29B-3029-09F6-98CA8B8F1237}"/>
                </a:ext>
              </a:extLst>
            </p:cNvPr>
            <p:cNvSpPr/>
            <p:nvPr/>
          </p:nvSpPr>
          <p:spPr>
            <a:xfrm>
              <a:off x="6838950" y="2159459"/>
              <a:ext cx="247650" cy="198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123C503-671D-C4F1-461B-7143D5CAB6E6}"/>
                </a:ext>
              </a:extLst>
            </p:cNvPr>
            <p:cNvSpPr/>
            <p:nvPr/>
          </p:nvSpPr>
          <p:spPr>
            <a:xfrm>
              <a:off x="10604500" y="5426075"/>
              <a:ext cx="1133475" cy="701675"/>
            </a:xfrm>
            <a:custGeom>
              <a:avLst/>
              <a:gdLst>
                <a:gd name="connsiteX0" fmla="*/ 127000 w 1133475"/>
                <a:gd name="connsiteY0" fmla="*/ 0 h 701675"/>
                <a:gd name="connsiteX1" fmla="*/ 127000 w 1133475"/>
                <a:gd name="connsiteY1" fmla="*/ 0 h 701675"/>
                <a:gd name="connsiteX2" fmla="*/ 0 w 1133475"/>
                <a:gd name="connsiteY2" fmla="*/ 546100 h 701675"/>
                <a:gd name="connsiteX3" fmla="*/ 866775 w 1133475"/>
                <a:gd name="connsiteY3" fmla="*/ 701675 h 701675"/>
                <a:gd name="connsiteX4" fmla="*/ 1133475 w 1133475"/>
                <a:gd name="connsiteY4" fmla="*/ 234950 h 701675"/>
                <a:gd name="connsiteX5" fmla="*/ 127000 w 1133475"/>
                <a:gd name="connsiteY5" fmla="*/ 0 h 70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3475" h="701675">
                  <a:moveTo>
                    <a:pt x="127000" y="0"/>
                  </a:moveTo>
                  <a:lnTo>
                    <a:pt x="127000" y="0"/>
                  </a:lnTo>
                  <a:lnTo>
                    <a:pt x="0" y="546100"/>
                  </a:lnTo>
                  <a:lnTo>
                    <a:pt x="866775" y="701675"/>
                  </a:lnTo>
                  <a:lnTo>
                    <a:pt x="1133475" y="234950"/>
                  </a:lnTo>
                  <a:lnTo>
                    <a:pt x="1270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93724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76411C6-234B-3880-5AB6-71A04619C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691" y="4536000"/>
            <a:ext cx="6237322" cy="1800000"/>
          </a:xfrm>
        </p:spPr>
        <p:txBody>
          <a:bodyPr/>
          <a:lstStyle/>
          <a:p>
            <a:r>
              <a:rPr lang="de-DE" dirty="0"/>
              <a:t>Use Case - Heat Recovery </a:t>
            </a:r>
            <a:br>
              <a:rPr lang="de-DE" dirty="0"/>
            </a:br>
            <a:r>
              <a:rPr lang="de-DE" dirty="0"/>
              <a:t>Dryer </a:t>
            </a:r>
            <a:r>
              <a:rPr lang="de-DE" dirty="0" err="1"/>
              <a:t>Application</a:t>
            </a:r>
            <a:r>
              <a:rPr lang="de-DE" dirty="0"/>
              <a:t> (Small)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1328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40B025-EDBC-99AD-6664-11C7BD9B53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dirty="0"/>
              <a:t>Engineered </a:t>
            </a:r>
            <a:r>
              <a:rPr lang="en-US" noProof="0" dirty="0"/>
              <a:t>application Dryer (SMALL)</a:t>
            </a:r>
            <a:r>
              <a:rPr lang="en-US" dirty="0"/>
              <a:t> </a:t>
            </a:r>
            <a:endParaRPr lang="en-US" noProof="0" dirty="0"/>
          </a:p>
        </p:txBody>
      </p:sp>
      <p:pic>
        <p:nvPicPr>
          <p:cNvPr id="4" name="Grafik 3" descr="Ein Bild, das Diagramm, Reihe, Schrift, Screenshot enthält.&#10;&#10;Automatisch generierte Beschreibung">
            <a:extLst>
              <a:ext uri="{FF2B5EF4-FFF2-40B4-BE49-F238E27FC236}">
                <a16:creationId xmlns:a16="http://schemas.microsoft.com/office/drawing/2014/main" id="{FA2553B0-8F9B-F47F-D003-1D69B1B3E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4" y="1558670"/>
            <a:ext cx="9411864" cy="3771248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C281167B-A32F-7367-F427-26B6DC2C4C07}"/>
              </a:ext>
            </a:extLst>
          </p:cNvPr>
          <p:cNvSpPr txBox="1">
            <a:spLocks/>
          </p:cNvSpPr>
          <p:nvPr/>
        </p:nvSpPr>
        <p:spPr>
          <a:xfrm>
            <a:off x="4069582" y="2774822"/>
            <a:ext cx="2140299" cy="752153"/>
          </a:xfrm>
          <a:prstGeom prst="rect">
            <a:avLst/>
          </a:prstGeom>
        </p:spPr>
        <p:txBody>
          <a:bodyPr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rgbClr val="1998D4"/>
                </a:solidFill>
              </a:rPr>
              <a:t>VACUUM</a:t>
            </a:r>
            <a:br>
              <a:rPr lang="en-US" sz="1800" dirty="0">
                <a:solidFill>
                  <a:srgbClr val="1998D4"/>
                </a:solidFill>
              </a:rPr>
            </a:br>
            <a:r>
              <a:rPr lang="en-US" sz="1800" dirty="0">
                <a:solidFill>
                  <a:srgbClr val="1998D4"/>
                </a:solidFill>
              </a:rPr>
              <a:t>FLASH TANK</a:t>
            </a:r>
            <a:endParaRPr lang="en-US" dirty="0">
              <a:solidFill>
                <a:srgbClr val="1998D4"/>
              </a:solidFill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E7AC432-7FC1-BB43-AC60-BB7E747CCDC7}"/>
              </a:ext>
            </a:extLst>
          </p:cNvPr>
          <p:cNvSpPr txBox="1">
            <a:spLocks/>
          </p:cNvSpPr>
          <p:nvPr/>
        </p:nvSpPr>
        <p:spPr>
          <a:xfrm>
            <a:off x="432945" y="2732147"/>
            <a:ext cx="1844130" cy="37185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800" b="1" dirty="0">
                <a:solidFill>
                  <a:srgbClr val="1998D4"/>
                </a:solidFill>
              </a:rPr>
              <a:t>INPUT</a:t>
            </a:r>
            <a:endParaRPr lang="en-US" b="1" dirty="0">
              <a:solidFill>
                <a:srgbClr val="1998D4"/>
              </a:solidFill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EEC12311-AE66-BCB9-6476-B6780AAAB5B3}"/>
              </a:ext>
            </a:extLst>
          </p:cNvPr>
          <p:cNvSpPr txBox="1">
            <a:spLocks/>
          </p:cNvSpPr>
          <p:nvPr/>
        </p:nvSpPr>
        <p:spPr>
          <a:xfrm>
            <a:off x="432945" y="3392476"/>
            <a:ext cx="1844130" cy="116999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Heat source: Warm water</a:t>
            </a:r>
            <a:br>
              <a:rPr lang="en-US" sz="1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72°C</a:t>
            </a:r>
          </a:p>
          <a:p>
            <a:pPr indent="0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Approx. 1,3 MW thermal power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B7744C7D-D82B-9494-9CBA-FB3AAD8A9A57}"/>
              </a:ext>
            </a:extLst>
          </p:cNvPr>
          <p:cNvSpPr txBox="1">
            <a:spLocks/>
          </p:cNvSpPr>
          <p:nvPr/>
        </p:nvSpPr>
        <p:spPr>
          <a:xfrm>
            <a:off x="1539742" y="3453435"/>
            <a:ext cx="2140299" cy="752153"/>
          </a:xfrm>
          <a:prstGeom prst="rect">
            <a:avLst/>
          </a:prstGeom>
        </p:spPr>
        <p:txBody>
          <a:bodyPr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rgbClr val="1998D4"/>
                </a:solidFill>
              </a:rPr>
              <a:t>HEAT EXCHANGER</a:t>
            </a:r>
            <a:endParaRPr lang="en-US" dirty="0">
              <a:solidFill>
                <a:srgbClr val="1998D4"/>
              </a:solidFill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9F822787-B72A-646B-BF62-28FE0DAE1B73}"/>
              </a:ext>
            </a:extLst>
          </p:cNvPr>
          <p:cNvSpPr txBox="1">
            <a:spLocks/>
          </p:cNvSpPr>
          <p:nvPr/>
        </p:nvSpPr>
        <p:spPr>
          <a:xfrm>
            <a:off x="3412994" y="5049881"/>
            <a:ext cx="5142334" cy="37185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rgbClr val="1998D4"/>
                </a:solidFill>
              </a:rPr>
              <a:t>Makeup water</a:t>
            </a:r>
            <a:endParaRPr lang="en-US" dirty="0">
              <a:solidFill>
                <a:srgbClr val="1998D4"/>
              </a:solidFill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FF995798-9E90-43F3-B45F-82856B138148}"/>
              </a:ext>
            </a:extLst>
          </p:cNvPr>
          <p:cNvSpPr txBox="1">
            <a:spLocks/>
          </p:cNvSpPr>
          <p:nvPr/>
        </p:nvSpPr>
        <p:spPr>
          <a:xfrm>
            <a:off x="4230623" y="3892184"/>
            <a:ext cx="1328837" cy="37185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rgbClr val="1998D4"/>
                </a:solidFill>
              </a:rPr>
              <a:t>Residual water</a:t>
            </a:r>
            <a:endParaRPr lang="en-US" dirty="0">
              <a:solidFill>
                <a:srgbClr val="1998D4"/>
              </a:solidFill>
            </a:endParaRP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2ABD3461-7DE7-F8D9-8B3E-37B0938F1EF4}"/>
              </a:ext>
            </a:extLst>
          </p:cNvPr>
          <p:cNvSpPr txBox="1">
            <a:spLocks/>
          </p:cNvSpPr>
          <p:nvPr/>
        </p:nvSpPr>
        <p:spPr>
          <a:xfrm>
            <a:off x="5437541" y="1151733"/>
            <a:ext cx="3157820" cy="752153"/>
          </a:xfrm>
          <a:prstGeom prst="rect">
            <a:avLst/>
          </a:prstGeom>
        </p:spPr>
        <p:txBody>
          <a:bodyPr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rgbClr val="1998D4"/>
                </a:solidFill>
              </a:rPr>
              <a:t>MULTIPLE VAPOR RECROMPRESSION</a:t>
            </a:r>
            <a:endParaRPr lang="en-US" dirty="0">
              <a:solidFill>
                <a:srgbClr val="1998D4"/>
              </a:solidFill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DDF138BA-6576-B294-8995-14CA0BF59077}"/>
              </a:ext>
            </a:extLst>
          </p:cNvPr>
          <p:cNvSpPr txBox="1">
            <a:spLocks/>
          </p:cNvSpPr>
          <p:nvPr/>
        </p:nvSpPr>
        <p:spPr>
          <a:xfrm>
            <a:off x="8450868" y="1566750"/>
            <a:ext cx="1292223" cy="37185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Wingdings" panose="05000000000000000000" pitchFamily="2" charset="2"/>
              <a:buNone/>
            </a:pPr>
            <a:r>
              <a:rPr lang="en-US" sz="1800" b="1" dirty="0">
                <a:solidFill>
                  <a:srgbClr val="1998D4"/>
                </a:solidFill>
              </a:rPr>
              <a:t>OUTPUT STEAM</a:t>
            </a:r>
            <a:endParaRPr lang="en-US" b="1" dirty="0">
              <a:solidFill>
                <a:srgbClr val="1998D4"/>
              </a:solidFill>
            </a:endParaRP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A6DA66A6-0E67-DC07-3CA6-8D4932265E92}"/>
              </a:ext>
            </a:extLst>
          </p:cNvPr>
          <p:cNvSpPr txBox="1">
            <a:spLocks/>
          </p:cNvSpPr>
          <p:nvPr/>
        </p:nvSpPr>
        <p:spPr>
          <a:xfrm>
            <a:off x="9809942" y="1337378"/>
            <a:ext cx="1947404" cy="71548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REUSE</a:t>
            </a:r>
            <a:br>
              <a:rPr lang="en-US" sz="1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as process steam for internal heating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CC7F161-3845-80E9-5AF2-40E96BDAE54F}"/>
              </a:ext>
            </a:extLst>
          </p:cNvPr>
          <p:cNvSpPr txBox="1">
            <a:spLocks/>
          </p:cNvSpPr>
          <p:nvPr/>
        </p:nvSpPr>
        <p:spPr>
          <a:xfrm>
            <a:off x="3628242" y="1616080"/>
            <a:ext cx="1684210" cy="43850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buNone/>
              <a:defRPr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Vacuum steam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779F4076-6225-66B6-3F5F-CE25458A579A}"/>
              </a:ext>
            </a:extLst>
          </p:cNvPr>
          <p:cNvSpPr txBox="1">
            <a:spLocks/>
          </p:cNvSpPr>
          <p:nvPr/>
        </p:nvSpPr>
        <p:spPr>
          <a:xfrm>
            <a:off x="8055682" y="2349977"/>
            <a:ext cx="2707928" cy="71548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  <a:defRPr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&gt; 2.600 kg/h</a:t>
            </a:r>
          </a:p>
          <a:p>
            <a:pPr indent="0" algn="ctr">
              <a:buNone/>
              <a:defRPr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Steam duty &gt; 1,56 MW</a:t>
            </a:r>
            <a:br>
              <a:rPr lang="en-US" sz="1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up to  4,1 bara  ~ 144°C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F15453EA-642E-AF3D-3485-1EB095FCF2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43704" y="3617307"/>
            <a:ext cx="4724411" cy="2497029"/>
          </a:xfrm>
        </p:spPr>
        <p:txBody>
          <a:bodyPr/>
          <a:lstStyle/>
          <a:p>
            <a:pPr indent="0">
              <a:buNone/>
            </a:pPr>
            <a:r>
              <a:rPr lang="en-US" sz="1400" dirty="0">
                <a:solidFill>
                  <a:srgbClr val="1998D4"/>
                </a:solidFill>
              </a:rPr>
              <a:t>REQUIREMENTS</a:t>
            </a:r>
          </a:p>
          <a:p>
            <a:pPr marL="227013" indent="-227013">
              <a:defRPr/>
            </a:pPr>
            <a:r>
              <a:rPr lang="en-US" sz="1400" dirty="0"/>
              <a:t>Reuse of warm water at &gt;72°C</a:t>
            </a:r>
          </a:p>
          <a:p>
            <a:pPr marL="227013" indent="-227013">
              <a:defRPr/>
            </a:pPr>
            <a:r>
              <a:rPr lang="en-US" sz="1400" dirty="0"/>
              <a:t>Thermal Power available at Input side approx. 1,3 MW</a:t>
            </a:r>
          </a:p>
          <a:p>
            <a:pPr marL="227013" indent="-227013">
              <a:defRPr/>
            </a:pPr>
            <a:r>
              <a:rPr lang="en-US" sz="1400" dirty="0"/>
              <a:t>Generate process steam for an internal heating application</a:t>
            </a:r>
          </a:p>
          <a:p>
            <a:pPr marL="227013" indent="-227013">
              <a:defRPr/>
            </a:pPr>
            <a:r>
              <a:rPr lang="en-US" sz="1400" dirty="0"/>
              <a:t>Make available &gt;2500 kg/h steam at &gt;144 °C </a:t>
            </a:r>
            <a:r>
              <a:rPr lang="en-US" sz="700" dirty="0"/>
              <a:t>saturated</a:t>
            </a:r>
            <a:br>
              <a:rPr lang="en-US" sz="700" dirty="0"/>
            </a:br>
            <a:r>
              <a:rPr lang="en-US" sz="1400" dirty="0"/>
              <a:t>(4,1 bara) </a:t>
            </a:r>
          </a:p>
          <a:p>
            <a:pPr marL="227013" indent="-227013">
              <a:defRPr/>
            </a:pPr>
            <a:r>
              <a:rPr lang="en-US" sz="1400" dirty="0"/>
              <a:t>Continuous operation over 350 days/a</a:t>
            </a:r>
          </a:p>
          <a:p>
            <a:pPr marL="227013" indent="-227013">
              <a:defRPr/>
            </a:pPr>
            <a:r>
              <a:rPr lang="en-US" sz="1400" dirty="0"/>
              <a:t>Turn down ratio to &lt;70%</a:t>
            </a:r>
          </a:p>
          <a:p>
            <a:pPr indent="0">
              <a:buNone/>
              <a:defRPr/>
            </a:pPr>
            <a:endParaRPr lang="en-US" sz="1800" dirty="0">
              <a:solidFill>
                <a:srgbClr val="1998D4"/>
              </a:solidFill>
            </a:endParaRP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1B817E9E-C32E-2B92-D751-DE6B9FBE5300}"/>
              </a:ext>
            </a:extLst>
          </p:cNvPr>
          <p:cNvSpPr txBox="1">
            <a:spLocks/>
          </p:cNvSpPr>
          <p:nvPr/>
        </p:nvSpPr>
        <p:spPr>
          <a:xfrm>
            <a:off x="432945" y="1948264"/>
            <a:ext cx="1844130" cy="37185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800" b="1" dirty="0">
                <a:solidFill>
                  <a:srgbClr val="1998D4"/>
                </a:solidFill>
              </a:rPr>
              <a:t>RETURN</a:t>
            </a:r>
            <a:endParaRPr lang="en-US" b="1" dirty="0">
              <a:solidFill>
                <a:srgbClr val="1998D4"/>
              </a:solidFill>
            </a:endParaRP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8BD4E0EF-0476-E248-6391-14E6B3C62477}"/>
              </a:ext>
            </a:extLst>
          </p:cNvPr>
          <p:cNvSpPr txBox="1">
            <a:spLocks/>
          </p:cNvSpPr>
          <p:nvPr/>
        </p:nvSpPr>
        <p:spPr>
          <a:xfrm>
            <a:off x="432945" y="2236199"/>
            <a:ext cx="1844130" cy="37185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Warm water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92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0D111E-3CE7-C809-BDFF-72976EE7D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9" y="2420938"/>
            <a:ext cx="6443661" cy="4002087"/>
          </a:xfrm>
        </p:spPr>
        <p:txBody>
          <a:bodyPr/>
          <a:lstStyle/>
          <a:p>
            <a:pPr indent="0">
              <a:buNone/>
            </a:pPr>
            <a:r>
              <a:rPr lang="en-US" b="1" dirty="0">
                <a:solidFill>
                  <a:srgbClr val="1998D4"/>
                </a:solidFill>
              </a:rPr>
              <a:t>PROPOSED SOLUTION</a:t>
            </a:r>
            <a:endParaRPr lang="en-US" dirty="0">
              <a:solidFill>
                <a:srgbClr val="1998D4"/>
              </a:solidFill>
            </a:endParaRPr>
          </a:p>
          <a:p>
            <a:pPr marL="227013" indent="-227013">
              <a:defRPr/>
            </a:pPr>
            <a:r>
              <a:rPr lang="en-US" dirty="0"/>
              <a:t>9-stage </a:t>
            </a:r>
            <a:r>
              <a:rPr lang="en-US" dirty="0" err="1"/>
              <a:t>CompriVAP</a:t>
            </a:r>
            <a:r>
              <a:rPr lang="en-US" dirty="0"/>
              <a:t> system (Skid)</a:t>
            </a:r>
          </a:p>
          <a:p>
            <a:pPr marL="227013" indent="-227013">
              <a:defRPr/>
            </a:pPr>
            <a:r>
              <a:rPr lang="en-US" dirty="0"/>
              <a:t>Layout on 2 levels to fit in existing brown field area</a:t>
            </a:r>
          </a:p>
          <a:p>
            <a:pPr marL="227013" indent="-227013">
              <a:defRPr/>
            </a:pPr>
            <a:r>
              <a:rPr lang="en-US" dirty="0"/>
              <a:t>Solution with vacuum flash tank</a:t>
            </a:r>
          </a:p>
          <a:p>
            <a:pPr marL="227013" indent="-227013">
              <a:defRPr/>
            </a:pPr>
            <a:r>
              <a:rPr lang="en-GB" dirty="0"/>
              <a:t>Operation in partial-load possible</a:t>
            </a:r>
            <a:br>
              <a:rPr lang="en-GB" dirty="0"/>
            </a:br>
            <a:r>
              <a:rPr lang="en-GB" dirty="0"/>
              <a:t>(turn down ratio: &lt;70%)</a:t>
            </a:r>
          </a:p>
          <a:p>
            <a:pPr marL="227013" indent="-227013">
              <a:defRPr/>
            </a:pPr>
            <a:r>
              <a:rPr lang="en-GB" dirty="0"/>
              <a:t>System is controlled by VSDs of the compressor motors</a:t>
            </a:r>
          </a:p>
          <a:p>
            <a:pPr marL="227013" indent="-227013">
              <a:defRPr/>
            </a:pPr>
            <a:r>
              <a:rPr lang="en-GB" dirty="0"/>
              <a:t>COP (shaft): &gt;3,6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40B025-EDBC-99AD-6664-11C7BD9B53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dirty="0"/>
              <a:t>Engineered </a:t>
            </a:r>
            <a:r>
              <a:rPr lang="en-US" noProof="0" dirty="0"/>
              <a:t>application Dryer (SMALL)</a:t>
            </a:r>
            <a:r>
              <a:rPr lang="en-US" dirty="0"/>
              <a:t> </a:t>
            </a:r>
            <a:endParaRPr lang="en-US" noProof="0" dirty="0"/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E3475859-4B23-6CB9-692D-BAB39F0402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988877"/>
              </p:ext>
            </p:extLst>
          </p:nvPr>
        </p:nvGraphicFramePr>
        <p:xfrm>
          <a:off x="6743700" y="2420938"/>
          <a:ext cx="5040313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4023">
                  <a:extLst>
                    <a:ext uri="{9D8B030D-6E8A-4147-A177-3AD203B41FA5}">
                      <a16:colId xmlns:a16="http://schemas.microsoft.com/office/drawing/2014/main" val="1740215132"/>
                    </a:ext>
                  </a:extLst>
                </a:gridCol>
                <a:gridCol w="1866290">
                  <a:extLst>
                    <a:ext uri="{9D8B030D-6E8A-4147-A177-3AD203B41FA5}">
                      <a16:colId xmlns:a16="http://schemas.microsoft.com/office/drawing/2014/main" val="312591729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noProof="0" dirty="0"/>
                        <a:t>KEY PARAMETERS</a:t>
                      </a:r>
                    </a:p>
                  </a:txBody>
                  <a:tcPr>
                    <a:solidFill>
                      <a:srgbClr val="1998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8426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installed electrical power: </a:t>
                      </a:r>
                      <a:endParaRPr lang="en-US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>
                        <a:defRPr/>
                      </a:pPr>
                      <a:r>
                        <a:rPr lang="en-US" dirty="0"/>
                        <a:t>450 kW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816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operating power:</a:t>
                      </a:r>
                      <a:endParaRPr lang="en-US" noProof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>
                        <a:defRPr/>
                      </a:pPr>
                      <a:r>
                        <a:rPr lang="en-US" dirty="0"/>
                        <a:t>416 kW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881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steam output</a:t>
                      </a:r>
                      <a:br>
                        <a:rPr lang="en-US" dirty="0"/>
                      </a:br>
                      <a:r>
                        <a:rPr lang="en-US" dirty="0"/>
                        <a:t>(design value):</a:t>
                      </a:r>
                      <a:endParaRPr lang="en-US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>
                        <a:defRPr/>
                      </a:pPr>
                      <a:r>
                        <a:rPr lang="en-US" dirty="0"/>
                        <a:t>2.600 kg/h</a:t>
                      </a:r>
                    </a:p>
                    <a:p>
                      <a:endParaRPr lang="en-US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589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Discharge temp. saturated</a:t>
                      </a:r>
                      <a:endParaRPr lang="en-US" noProof="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>
                        <a:defRPr/>
                      </a:pPr>
                      <a:r>
                        <a:rPr lang="en-US" dirty="0"/>
                        <a:t>144 °C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795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Discharge pressure</a:t>
                      </a:r>
                      <a:endParaRPr lang="en-US" noProof="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marR="0" lvl="0" indent="-227013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4132 mbar(a)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08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9502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76411C6-234B-3880-5AB6-71A04619C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691" y="4536000"/>
            <a:ext cx="6237322" cy="1800000"/>
          </a:xfrm>
        </p:spPr>
        <p:txBody>
          <a:bodyPr/>
          <a:lstStyle/>
          <a:p>
            <a:r>
              <a:rPr lang="de-DE" dirty="0"/>
              <a:t>Use Case - Heat Recovery </a:t>
            </a:r>
            <a:br>
              <a:rPr lang="de-DE" dirty="0"/>
            </a:br>
            <a:r>
              <a:rPr lang="de-DE" dirty="0"/>
              <a:t>Pulp Mill (Medium)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5677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0D111E-3CE7-C809-BDFF-72976EE7D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93" y="2223348"/>
            <a:ext cx="6443661" cy="4002087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solidFill>
                  <a:srgbClr val="1998D4"/>
                </a:solidFill>
              </a:rPr>
              <a:t>CUSTOMER REQUIREMENTS</a:t>
            </a:r>
          </a:p>
          <a:p>
            <a:pPr indent="0">
              <a:buNone/>
            </a:pPr>
            <a:endParaRPr lang="en-US" dirty="0">
              <a:solidFill>
                <a:srgbClr val="1998D4"/>
              </a:solidFill>
            </a:endParaRPr>
          </a:p>
          <a:p>
            <a:pPr marL="227013" indent="-227013">
              <a:defRPr/>
            </a:pPr>
            <a:r>
              <a:rPr lang="en-US" dirty="0"/>
              <a:t>Reuse of warm water at 78°C</a:t>
            </a:r>
          </a:p>
          <a:p>
            <a:pPr marL="227013" indent="-227013">
              <a:defRPr/>
            </a:pPr>
            <a:r>
              <a:rPr lang="en-US" dirty="0"/>
              <a:t>Generate process steam for an internal heating application</a:t>
            </a:r>
          </a:p>
          <a:p>
            <a:pPr marL="227013" indent="-227013">
              <a:defRPr/>
            </a:pPr>
            <a:r>
              <a:rPr lang="en-US" dirty="0"/>
              <a:t>Make available 15,1 MW LP steam at 3,5 bara and 139 °C</a:t>
            </a:r>
            <a:r>
              <a:rPr lang="en-US" sz="1050" dirty="0"/>
              <a:t> saturated</a:t>
            </a:r>
          </a:p>
          <a:p>
            <a:pPr marL="227013" indent="-227013">
              <a:defRPr/>
            </a:pPr>
            <a:r>
              <a:rPr lang="en-US" dirty="0"/>
              <a:t>Continuous operation over 350 days/a</a:t>
            </a:r>
          </a:p>
          <a:p>
            <a:pPr marL="227013" indent="-227013">
              <a:defRPr/>
            </a:pPr>
            <a:r>
              <a:rPr lang="en-US" dirty="0"/>
              <a:t>Turn down ratio to 70%</a:t>
            </a:r>
          </a:p>
          <a:p>
            <a:pPr indent="0">
              <a:buNone/>
              <a:defRPr/>
            </a:pPr>
            <a:endParaRPr lang="en-US" dirty="0">
              <a:solidFill>
                <a:srgbClr val="1998D4"/>
              </a:solidFill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40B025-EDBC-99AD-6664-11C7BD9B53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dirty="0"/>
              <a:t>Engineered </a:t>
            </a:r>
            <a:r>
              <a:rPr lang="en-US" noProof="0" dirty="0"/>
              <a:t>application Pulp mill (medium)</a:t>
            </a:r>
            <a:r>
              <a:rPr lang="en-US" dirty="0"/>
              <a:t> </a:t>
            </a:r>
            <a:endParaRPr lang="en-US" noProof="0" dirty="0"/>
          </a:p>
        </p:txBody>
      </p:sp>
      <p:pic>
        <p:nvPicPr>
          <p:cNvPr id="5" name="Grafik 4" descr="Ein Bild, das Im Haus, Stahl, Aluminium, Bautechnik enthält.&#10;&#10;KI-generierte Inhalte können fehlerhaft sein.">
            <a:extLst>
              <a:ext uri="{FF2B5EF4-FFF2-40B4-BE49-F238E27FC236}">
                <a16:creationId xmlns:a16="http://schemas.microsoft.com/office/drawing/2014/main" id="{2E8BD705-2572-0587-E429-FADFB82B0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9"/>
          <a:stretch/>
        </p:blipFill>
        <p:spPr>
          <a:xfrm>
            <a:off x="6737526" y="2194226"/>
            <a:ext cx="5454474" cy="391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03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40B025-EDBC-99AD-6664-11C7BD9B53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dirty="0"/>
              <a:t>Engineered </a:t>
            </a:r>
            <a:r>
              <a:rPr lang="en-US" noProof="0" dirty="0"/>
              <a:t>application Pulp mill (medium)</a:t>
            </a:r>
            <a:r>
              <a:rPr lang="en-US" dirty="0"/>
              <a:t> </a:t>
            </a:r>
            <a:endParaRPr lang="en-US" noProof="0" dirty="0"/>
          </a:p>
        </p:txBody>
      </p:sp>
      <p:pic>
        <p:nvPicPr>
          <p:cNvPr id="4" name="Grafik 3" descr="Ein Bild, das Diagramm, Reihe, Schrift, Screenshot enthält.&#10;&#10;Automatisch generierte Beschreibung">
            <a:extLst>
              <a:ext uri="{FF2B5EF4-FFF2-40B4-BE49-F238E27FC236}">
                <a16:creationId xmlns:a16="http://schemas.microsoft.com/office/drawing/2014/main" id="{FA2553B0-8F9B-F47F-D003-1D69B1B3E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4" y="2368295"/>
            <a:ext cx="9411864" cy="3771248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C281167B-A32F-7367-F427-26B6DC2C4C07}"/>
              </a:ext>
            </a:extLst>
          </p:cNvPr>
          <p:cNvSpPr txBox="1">
            <a:spLocks/>
          </p:cNvSpPr>
          <p:nvPr/>
        </p:nvSpPr>
        <p:spPr>
          <a:xfrm>
            <a:off x="4069582" y="3584447"/>
            <a:ext cx="2140299" cy="752153"/>
          </a:xfrm>
          <a:prstGeom prst="rect">
            <a:avLst/>
          </a:prstGeom>
        </p:spPr>
        <p:txBody>
          <a:bodyPr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rgbClr val="1998D4"/>
                </a:solidFill>
              </a:rPr>
              <a:t>VACUUM</a:t>
            </a:r>
            <a:br>
              <a:rPr lang="en-US" sz="1800" dirty="0">
                <a:solidFill>
                  <a:srgbClr val="1998D4"/>
                </a:solidFill>
              </a:rPr>
            </a:br>
            <a:r>
              <a:rPr lang="en-US" sz="1800" dirty="0">
                <a:solidFill>
                  <a:srgbClr val="1998D4"/>
                </a:solidFill>
              </a:rPr>
              <a:t>FLASH TANK</a:t>
            </a:r>
            <a:endParaRPr lang="en-US" dirty="0">
              <a:solidFill>
                <a:srgbClr val="1998D4"/>
              </a:solidFill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E7AC432-7FC1-BB43-AC60-BB7E747CCDC7}"/>
              </a:ext>
            </a:extLst>
          </p:cNvPr>
          <p:cNvSpPr txBox="1">
            <a:spLocks/>
          </p:cNvSpPr>
          <p:nvPr/>
        </p:nvSpPr>
        <p:spPr>
          <a:xfrm>
            <a:off x="432945" y="3541772"/>
            <a:ext cx="1844130" cy="37185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800" b="1" dirty="0">
                <a:solidFill>
                  <a:srgbClr val="1998D4"/>
                </a:solidFill>
              </a:rPr>
              <a:t>INPUT</a:t>
            </a:r>
            <a:endParaRPr lang="en-US" b="1" dirty="0">
              <a:solidFill>
                <a:srgbClr val="1998D4"/>
              </a:solidFill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EEC12311-AE66-BCB9-6476-B6780AAAB5B3}"/>
              </a:ext>
            </a:extLst>
          </p:cNvPr>
          <p:cNvSpPr txBox="1">
            <a:spLocks/>
          </p:cNvSpPr>
          <p:nvPr/>
        </p:nvSpPr>
        <p:spPr>
          <a:xfrm>
            <a:off x="432945" y="4202101"/>
            <a:ext cx="1844130" cy="37185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Heat source: Warm water</a:t>
            </a:r>
            <a:br>
              <a:rPr lang="en-US" sz="1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78°C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B7744C7D-D82B-9494-9CBA-FB3AAD8A9A57}"/>
              </a:ext>
            </a:extLst>
          </p:cNvPr>
          <p:cNvSpPr txBox="1">
            <a:spLocks/>
          </p:cNvSpPr>
          <p:nvPr/>
        </p:nvSpPr>
        <p:spPr>
          <a:xfrm>
            <a:off x="1539742" y="4263060"/>
            <a:ext cx="2140299" cy="752153"/>
          </a:xfrm>
          <a:prstGeom prst="rect">
            <a:avLst/>
          </a:prstGeom>
        </p:spPr>
        <p:txBody>
          <a:bodyPr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rgbClr val="1998D4"/>
                </a:solidFill>
              </a:rPr>
              <a:t>HEAT EXCHANGER</a:t>
            </a:r>
            <a:endParaRPr lang="en-US" dirty="0">
              <a:solidFill>
                <a:srgbClr val="1998D4"/>
              </a:solidFill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9F822787-B72A-646B-BF62-28FE0DAE1B73}"/>
              </a:ext>
            </a:extLst>
          </p:cNvPr>
          <p:cNvSpPr txBox="1">
            <a:spLocks/>
          </p:cNvSpPr>
          <p:nvPr/>
        </p:nvSpPr>
        <p:spPr>
          <a:xfrm>
            <a:off x="3412994" y="5859506"/>
            <a:ext cx="5142334" cy="37185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rgbClr val="1998D4"/>
                </a:solidFill>
              </a:rPr>
              <a:t>Makeup water</a:t>
            </a:r>
            <a:endParaRPr lang="en-US" dirty="0">
              <a:solidFill>
                <a:srgbClr val="1998D4"/>
              </a:solidFill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FF995798-9E90-43F3-B45F-82856B138148}"/>
              </a:ext>
            </a:extLst>
          </p:cNvPr>
          <p:cNvSpPr txBox="1">
            <a:spLocks/>
          </p:cNvSpPr>
          <p:nvPr/>
        </p:nvSpPr>
        <p:spPr>
          <a:xfrm>
            <a:off x="4230623" y="4701809"/>
            <a:ext cx="1328837" cy="37185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rgbClr val="1998D4"/>
                </a:solidFill>
              </a:rPr>
              <a:t>Residual water</a:t>
            </a:r>
            <a:endParaRPr lang="en-US" dirty="0">
              <a:solidFill>
                <a:srgbClr val="1998D4"/>
              </a:solidFill>
            </a:endParaRP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2ABD3461-7DE7-F8D9-8B3E-37B0938F1EF4}"/>
              </a:ext>
            </a:extLst>
          </p:cNvPr>
          <p:cNvSpPr txBox="1">
            <a:spLocks/>
          </p:cNvSpPr>
          <p:nvPr/>
        </p:nvSpPr>
        <p:spPr>
          <a:xfrm>
            <a:off x="5437541" y="1961358"/>
            <a:ext cx="3157820" cy="752153"/>
          </a:xfrm>
          <a:prstGeom prst="rect">
            <a:avLst/>
          </a:prstGeom>
        </p:spPr>
        <p:txBody>
          <a:bodyPr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rgbClr val="1998D4"/>
                </a:solidFill>
              </a:rPr>
              <a:t>MULTIPLE VAPOR RECROMPRESSION FANS</a:t>
            </a:r>
            <a:endParaRPr lang="en-US" dirty="0">
              <a:solidFill>
                <a:srgbClr val="1998D4"/>
              </a:solidFill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DDF138BA-6576-B294-8995-14CA0BF59077}"/>
              </a:ext>
            </a:extLst>
          </p:cNvPr>
          <p:cNvSpPr txBox="1">
            <a:spLocks/>
          </p:cNvSpPr>
          <p:nvPr/>
        </p:nvSpPr>
        <p:spPr>
          <a:xfrm>
            <a:off x="8205345" y="3072773"/>
            <a:ext cx="1292223" cy="37185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Wingdings" panose="05000000000000000000" pitchFamily="2" charset="2"/>
              <a:buNone/>
            </a:pPr>
            <a:r>
              <a:rPr lang="en-US" sz="1800" b="1" dirty="0">
                <a:solidFill>
                  <a:srgbClr val="1998D4"/>
                </a:solidFill>
              </a:rPr>
              <a:t>OUTPUT STEAM</a:t>
            </a:r>
            <a:endParaRPr lang="en-US" b="1" dirty="0">
              <a:solidFill>
                <a:srgbClr val="1998D4"/>
              </a:solidFill>
            </a:endParaRP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A6DA66A6-0E67-DC07-3CA6-8D4932265E92}"/>
              </a:ext>
            </a:extLst>
          </p:cNvPr>
          <p:cNvSpPr txBox="1">
            <a:spLocks/>
          </p:cNvSpPr>
          <p:nvPr/>
        </p:nvSpPr>
        <p:spPr>
          <a:xfrm>
            <a:off x="9773366" y="2542823"/>
            <a:ext cx="1947404" cy="71548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REUSE</a:t>
            </a:r>
            <a:br>
              <a:rPr lang="en-US" sz="1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as process steam for internal heating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779F4076-6225-66B6-3F5F-CE25458A579A}"/>
              </a:ext>
            </a:extLst>
          </p:cNvPr>
          <p:cNvSpPr txBox="1">
            <a:spLocks/>
          </p:cNvSpPr>
          <p:nvPr/>
        </p:nvSpPr>
        <p:spPr>
          <a:xfrm>
            <a:off x="8017222" y="3459027"/>
            <a:ext cx="1960733" cy="71548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  <a:defRPr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up to  3,5 bara</a:t>
            </a:r>
            <a:br>
              <a:rPr lang="en-US" sz="1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at ~ 139°C</a:t>
            </a: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F1993499-E35F-4D7B-0E9D-CAFA04621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1607" y="4943684"/>
            <a:ext cx="5656414" cy="1120834"/>
          </a:xfrm>
        </p:spPr>
        <p:txBody>
          <a:bodyPr/>
          <a:lstStyle/>
          <a:p>
            <a:pPr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rgbClr val="1998D4"/>
                </a:solidFill>
              </a:rPr>
              <a:t>PROPOSED SCOPE OF SUPPLY</a:t>
            </a:r>
          </a:p>
          <a:p>
            <a:pPr indent="0">
              <a:buFont typeface="Wingdings" panose="05000000000000000000" pitchFamily="2" charset="2"/>
              <a:buNone/>
            </a:pPr>
            <a:r>
              <a:rPr lang="en-US" dirty="0"/>
              <a:t>Engineering and design, procurement, delivery, installation, commissioning and start-up</a:t>
            </a:r>
          </a:p>
          <a:p>
            <a:pPr indent="0">
              <a:buNone/>
              <a:defRPr/>
            </a:pPr>
            <a:endParaRPr lang="en-US" dirty="0">
              <a:solidFill>
                <a:srgbClr val="1998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55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0D111E-3CE7-C809-BDFF-72976EE7D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9" y="2420938"/>
            <a:ext cx="6443661" cy="4002087"/>
          </a:xfrm>
        </p:spPr>
        <p:txBody>
          <a:bodyPr/>
          <a:lstStyle/>
          <a:p>
            <a:pPr indent="0">
              <a:buNone/>
            </a:pPr>
            <a:r>
              <a:rPr lang="en-US" b="1" dirty="0">
                <a:solidFill>
                  <a:srgbClr val="1998D4"/>
                </a:solidFill>
              </a:rPr>
              <a:t>PROPOSED SOLUTION </a:t>
            </a:r>
            <a:r>
              <a:rPr lang="en-US" dirty="0">
                <a:solidFill>
                  <a:srgbClr val="1998D4"/>
                </a:solidFill>
              </a:rPr>
              <a:t>FOR USE CASE – 3,5 BAR</a:t>
            </a:r>
          </a:p>
          <a:p>
            <a:pPr marL="227013" indent="-227013">
              <a:defRPr/>
            </a:pPr>
            <a:r>
              <a:rPr lang="en-US" dirty="0"/>
              <a:t>6-stage </a:t>
            </a:r>
            <a:r>
              <a:rPr lang="en-US" dirty="0" err="1"/>
              <a:t>CompriVAP</a:t>
            </a:r>
            <a:r>
              <a:rPr lang="en-US" dirty="0"/>
              <a:t> system </a:t>
            </a:r>
          </a:p>
          <a:p>
            <a:pPr marL="227013" indent="-227013">
              <a:defRPr/>
            </a:pPr>
            <a:r>
              <a:rPr lang="en-US" dirty="0"/>
              <a:t>Layout on 2 levels to fit in existing brown field area</a:t>
            </a:r>
          </a:p>
          <a:p>
            <a:pPr marL="227013" indent="-227013">
              <a:defRPr/>
            </a:pPr>
            <a:r>
              <a:rPr lang="en-US" dirty="0"/>
              <a:t>Solution with vacuum flash tank</a:t>
            </a:r>
          </a:p>
          <a:p>
            <a:pPr marL="227013" indent="-227013">
              <a:defRPr/>
            </a:pPr>
            <a:r>
              <a:rPr lang="en-GB" dirty="0"/>
              <a:t>Operation in partial-load possible</a:t>
            </a:r>
            <a:br>
              <a:rPr lang="en-GB" dirty="0"/>
            </a:br>
            <a:r>
              <a:rPr lang="en-GB" dirty="0"/>
              <a:t>(turn down ratio: 35%)</a:t>
            </a:r>
          </a:p>
          <a:p>
            <a:pPr marL="227013" indent="-227013">
              <a:defRPr/>
            </a:pPr>
            <a:r>
              <a:rPr lang="en-GB" dirty="0"/>
              <a:t>System is controlled by VSDs of the compressor motors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40B025-EDBC-99AD-6664-11C7BD9B53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dirty="0"/>
              <a:t>Engineered </a:t>
            </a:r>
            <a:r>
              <a:rPr lang="en-US" noProof="0" dirty="0"/>
              <a:t>application Pulp mill (medium)</a:t>
            </a:r>
            <a:r>
              <a:rPr lang="en-US" dirty="0"/>
              <a:t> </a:t>
            </a:r>
            <a:endParaRPr lang="en-US" noProof="0" dirty="0"/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E3475859-4B23-6CB9-692D-BAB39F0402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376443"/>
              </p:ext>
            </p:extLst>
          </p:nvPr>
        </p:nvGraphicFramePr>
        <p:xfrm>
          <a:off x="6743700" y="2420938"/>
          <a:ext cx="5040313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4023">
                  <a:extLst>
                    <a:ext uri="{9D8B030D-6E8A-4147-A177-3AD203B41FA5}">
                      <a16:colId xmlns:a16="http://schemas.microsoft.com/office/drawing/2014/main" val="1740215132"/>
                    </a:ext>
                  </a:extLst>
                </a:gridCol>
                <a:gridCol w="1866290">
                  <a:extLst>
                    <a:ext uri="{9D8B030D-6E8A-4147-A177-3AD203B41FA5}">
                      <a16:colId xmlns:a16="http://schemas.microsoft.com/office/drawing/2014/main" val="312591729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noProof="0" dirty="0"/>
                        <a:t>KEY PARAMETERS</a:t>
                      </a:r>
                    </a:p>
                  </a:txBody>
                  <a:tcPr>
                    <a:solidFill>
                      <a:srgbClr val="1998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8426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installed electrical power: </a:t>
                      </a:r>
                      <a:endParaRPr lang="en-US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>
                        <a:defRPr/>
                      </a:pPr>
                      <a:r>
                        <a:rPr lang="en-US" dirty="0"/>
                        <a:t>4,80 MW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816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operating power:</a:t>
                      </a:r>
                      <a:endParaRPr lang="en-US" noProof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>
                        <a:defRPr/>
                      </a:pPr>
                      <a:r>
                        <a:rPr lang="en-US" dirty="0"/>
                        <a:t>4,07 MW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881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steam output</a:t>
                      </a:r>
                      <a:br>
                        <a:rPr lang="en-US" dirty="0"/>
                      </a:br>
                      <a:r>
                        <a:rPr lang="en-US" dirty="0"/>
                        <a:t>(design value):</a:t>
                      </a:r>
                      <a:endParaRPr lang="en-US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>
                        <a:defRPr/>
                      </a:pPr>
                      <a:r>
                        <a:rPr lang="en-US" dirty="0"/>
                        <a:t>25.333 kg/h</a:t>
                      </a:r>
                    </a:p>
                    <a:p>
                      <a:endParaRPr lang="en-US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589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Discharge temp. saturated</a:t>
                      </a:r>
                      <a:endParaRPr lang="en-US" noProof="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>
                        <a:defRPr/>
                      </a:pPr>
                      <a:r>
                        <a:rPr lang="en-US" dirty="0"/>
                        <a:t>138,9 °C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795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Discharge pressure</a:t>
                      </a:r>
                      <a:endParaRPr lang="en-US" noProof="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marR="0" lvl="0" indent="-227013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3504 mbar(a)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08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0345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AA7362C1-E999-C568-EBA1-559FADA35517}"/>
              </a:ext>
            </a:extLst>
          </p:cNvPr>
          <p:cNvSpPr/>
          <p:nvPr/>
        </p:nvSpPr>
        <p:spPr>
          <a:xfrm>
            <a:off x="7781925" y="2286763"/>
            <a:ext cx="4410075" cy="1284491"/>
          </a:xfrm>
          <a:prstGeom prst="rect">
            <a:avLst/>
          </a:prstGeom>
          <a:solidFill>
            <a:srgbClr val="AFC81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ACEF37-09B3-D6B1-E1D0-6366F4616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8" y="2420938"/>
            <a:ext cx="5703789" cy="4002087"/>
          </a:xfrm>
          <a:prstGeom prst="rect">
            <a:avLst/>
          </a:prstGeom>
        </p:spPr>
        <p:txBody>
          <a:bodyPr/>
          <a:lstStyle/>
          <a:p>
            <a:pPr indent="0">
              <a:buSzPct val="70000"/>
              <a:buNone/>
            </a:pPr>
            <a:r>
              <a:rPr lang="en-US" b="1" noProof="0" dirty="0"/>
              <a:t>Globally acting, Austrian supplier of thermal separation and environmental technology</a:t>
            </a:r>
            <a:endParaRPr lang="en-US" b="1" noProof="0" dirty="0">
              <a:solidFill>
                <a:srgbClr val="1998D4"/>
              </a:solidFill>
            </a:endParaRPr>
          </a:p>
          <a:p>
            <a:pPr indent="0">
              <a:buSzPct val="70000"/>
              <a:buNone/>
            </a:pPr>
            <a:r>
              <a:rPr lang="en-US" b="1" noProof="0" dirty="0">
                <a:solidFill>
                  <a:srgbClr val="1998D4"/>
                </a:solidFill>
              </a:rPr>
              <a:t>Our offering</a:t>
            </a:r>
          </a:p>
          <a:p>
            <a:pPr marL="227013" indent="-227013"/>
            <a:r>
              <a:rPr lang="en-US" noProof="0" dirty="0"/>
              <a:t>Core competence: Design and manufacturing of falling-film, thin-film, short-path, distillation and drying technology</a:t>
            </a:r>
          </a:p>
          <a:p>
            <a:pPr marL="227013" indent="-227013"/>
            <a:r>
              <a:rPr lang="en-US" noProof="0" dirty="0"/>
              <a:t>Technology for CO</a:t>
            </a:r>
            <a:r>
              <a:rPr lang="en-US" baseline="-25000" noProof="0" dirty="0"/>
              <a:t>2</a:t>
            </a:r>
            <a:r>
              <a:rPr lang="en-US" noProof="0" dirty="0"/>
              <a:t> valorization and industrial heat pump solution</a:t>
            </a:r>
          </a:p>
          <a:p>
            <a:pPr marL="227013" indent="-227013"/>
            <a:r>
              <a:rPr lang="en-US" noProof="0" dirty="0"/>
              <a:t>Projects ranging from pilot plants and skid units to turnkey plants on EPC basis</a:t>
            </a:r>
          </a:p>
          <a:p>
            <a:r>
              <a:rPr lang="en-US" noProof="0" dirty="0"/>
              <a:t>Own technical center for trials and R&amp;D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61434B3-F315-D19B-CAEC-C0C3E8AAF6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160000" y="448017"/>
            <a:ext cx="7200000" cy="455393"/>
          </a:xfrm>
          <a:prstGeom prst="parallelogram">
            <a:avLst>
              <a:gd name="adj" fmla="val 100000"/>
            </a:avLst>
          </a:prstGeom>
          <a:solidFill>
            <a:srgbClr val="AFC81A">
              <a:alpha val="35000"/>
            </a:srgbClr>
          </a:solidFill>
          <a:ln>
            <a:noFill/>
          </a:ln>
        </p:spPr>
        <p:txBody>
          <a:bodyPr tIns="72000" anchor="ctr"/>
          <a:lstStyle/>
          <a:p>
            <a:r>
              <a:rPr lang="en-US" noProof="0" dirty="0"/>
              <a:t>GIG </a:t>
            </a:r>
            <a:r>
              <a:rPr lang="en-US" noProof="0" dirty="0" err="1"/>
              <a:t>Karasek</a:t>
            </a:r>
            <a:r>
              <a:rPr lang="en-US" noProof="0" dirty="0"/>
              <a:t> – Who we are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02406A9-A343-1AF0-85E5-6B96E72F8E45}"/>
              </a:ext>
            </a:extLst>
          </p:cNvPr>
          <p:cNvGrpSpPr/>
          <p:nvPr/>
        </p:nvGrpSpPr>
        <p:grpSpPr>
          <a:xfrm>
            <a:off x="8944577" y="1886149"/>
            <a:ext cx="2959818" cy="3852865"/>
            <a:chOff x="5915120" y="1886149"/>
            <a:chExt cx="2959818" cy="3852865"/>
          </a:xfrm>
        </p:grpSpPr>
        <p:pic>
          <p:nvPicPr>
            <p:cNvPr id="6" name="Grafik 5" descr="Ein Bild, das Menschliches Gesicht, Person, Lächeln, Kleidung enthält.&#10;&#10;Automatisch generierte Beschreibung">
              <a:extLst>
                <a:ext uri="{FF2B5EF4-FFF2-40B4-BE49-F238E27FC236}">
                  <a16:creationId xmlns:a16="http://schemas.microsoft.com/office/drawing/2014/main" id="{2139AF57-BED5-E465-8223-ABDED0F1AB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88174" y="1886149"/>
              <a:ext cx="2196222" cy="2149078"/>
            </a:xfrm>
            <a:prstGeom prst="rect">
              <a:avLst/>
            </a:prstGeom>
          </p:spPr>
        </p:pic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094B0838-3E32-0585-6693-BF689E5CA572}"/>
                </a:ext>
              </a:extLst>
            </p:cNvPr>
            <p:cNvSpPr txBox="1">
              <a:spLocks/>
            </p:cNvSpPr>
            <p:nvPr/>
          </p:nvSpPr>
          <p:spPr>
            <a:xfrm>
              <a:off x="6063187" y="4165802"/>
              <a:ext cx="2811751" cy="1573212"/>
            </a:xfrm>
            <a:prstGeom prst="rect">
              <a:avLst/>
            </a:prstGeom>
          </p:spPr>
          <p:txBody>
            <a:bodyPr/>
            <a:lstStyle>
              <a:lvl1pPr marL="0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1998D4"/>
                </a:buClr>
                <a:buSzPct val="70000"/>
                <a:buFont typeface="Wingdings" panose="05000000000000000000" pitchFamily="2" charset="2"/>
                <a:buChar char="u"/>
                <a:tabLst>
                  <a:tab pos="900000" algn="l"/>
                </a:tabLst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OfficinaSansEF-Book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Font typeface="Wingdings" panose="05000000000000000000" pitchFamily="2" charset="2"/>
                <a:buNone/>
              </a:pPr>
              <a:r>
                <a:rPr lang="en-US" sz="1800" i="1" dirty="0"/>
                <a:t>          </a:t>
              </a:r>
              <a:r>
                <a:rPr lang="en-US" sz="1600" i="1" dirty="0">
                  <a:solidFill>
                    <a:srgbClr val="1998D4"/>
                  </a:solidFill>
                </a:rPr>
                <a:t>We are proud on our</a:t>
              </a:r>
              <a:br>
                <a:rPr lang="en-US" sz="1600" i="1" dirty="0">
                  <a:solidFill>
                    <a:srgbClr val="1998D4"/>
                  </a:solidFill>
                </a:rPr>
              </a:br>
              <a:r>
                <a:rPr lang="en-US" sz="1600" i="1" dirty="0">
                  <a:solidFill>
                    <a:srgbClr val="1998D4"/>
                  </a:solidFill>
                </a:rPr>
                <a:t>          extensive knowhow, top-quality technology and </a:t>
              </a:r>
              <a:r>
                <a:rPr lang="en-US" sz="1600" i="1" dirty="0">
                  <a:solidFill>
                    <a:schemeClr val="bg2"/>
                  </a:solidFill>
                </a:rPr>
                <a:t>highly committed employees</a:t>
              </a:r>
              <a:r>
                <a:rPr lang="en-US" sz="1600" i="1" dirty="0">
                  <a:solidFill>
                    <a:srgbClr val="1998D4"/>
                  </a:solidFill>
                </a:rPr>
                <a:t>. We have everything in our hands for supporting our customers and being a valued industry partner.”</a:t>
              </a:r>
            </a:p>
            <a:p>
              <a:pPr indent="0">
                <a:buFont typeface="Wingdings" panose="05000000000000000000" pitchFamily="2" charset="2"/>
                <a:buNone/>
              </a:pPr>
              <a:r>
                <a:rPr lang="en-US" sz="1200" dirty="0">
                  <a:solidFill>
                    <a:srgbClr val="1998D4"/>
                  </a:solidFill>
                </a:rPr>
                <a:t>Julia Aichhorn, General Manager </a:t>
              </a:r>
              <a:endParaRPr lang="de-AT" sz="1200" dirty="0">
                <a:solidFill>
                  <a:srgbClr val="1998D4"/>
                </a:solidFill>
              </a:endParaRPr>
            </a:p>
          </p:txBody>
        </p:sp>
        <p:sp>
          <p:nvSpPr>
            <p:cNvPr id="7" name="Rechteck 6" descr="Open Quotation Mark">
              <a:extLst>
                <a:ext uri="{FF2B5EF4-FFF2-40B4-BE49-F238E27FC236}">
                  <a16:creationId xmlns:a16="http://schemas.microsoft.com/office/drawing/2014/main" id="{2FF06473-5581-3F4D-3C6E-C06B4CE6D956}"/>
                </a:ext>
              </a:extLst>
            </p:cNvPr>
            <p:cNvSpPr/>
            <p:nvPr/>
          </p:nvSpPr>
          <p:spPr>
            <a:xfrm>
              <a:off x="5915120" y="3917877"/>
              <a:ext cx="960711" cy="960711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</p:grp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FABD0B7-77E4-1140-5957-9F38B6717D54}"/>
              </a:ext>
            </a:extLst>
          </p:cNvPr>
          <p:cNvSpPr txBox="1">
            <a:spLocks/>
          </p:cNvSpPr>
          <p:nvPr/>
        </p:nvSpPr>
        <p:spPr>
          <a:xfrm>
            <a:off x="5976825" y="4176916"/>
            <a:ext cx="3092389" cy="1573212"/>
          </a:xfrm>
          <a:prstGeom prst="rect">
            <a:avLst/>
          </a:prstGeom>
        </p:spPr>
        <p:txBody>
          <a:bodyPr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800" i="1" dirty="0"/>
              <a:t>          </a:t>
            </a:r>
            <a:r>
              <a:rPr lang="en-US" sz="1600" i="1" dirty="0">
                <a:solidFill>
                  <a:srgbClr val="1998D4"/>
                </a:solidFill>
              </a:rPr>
              <a:t>Our motto</a:t>
            </a:r>
            <a:br>
              <a:rPr lang="en-US" sz="1600" i="1" dirty="0">
                <a:solidFill>
                  <a:srgbClr val="1998D4"/>
                </a:solidFill>
              </a:rPr>
            </a:br>
            <a:r>
              <a:rPr lang="en-US" sz="1600" i="1" dirty="0">
                <a:solidFill>
                  <a:srgbClr val="1998D4"/>
                </a:solidFill>
              </a:rPr>
              <a:t>           </a:t>
            </a:r>
            <a:r>
              <a:rPr lang="en-US" sz="1600" i="1" dirty="0">
                <a:solidFill>
                  <a:srgbClr val="AFC81A"/>
                </a:solidFill>
              </a:rPr>
              <a:t>“Concentrating the          Essentials” </a:t>
            </a:r>
            <a:r>
              <a:rPr lang="en-US" sz="1600" i="1" dirty="0">
                <a:solidFill>
                  <a:srgbClr val="1998D4"/>
                </a:solidFill>
              </a:rPr>
              <a:t>perfectly fits to our approach and way of working. We are focusing on utmost efficiency – both, in our core competences but also in new environmental technologies.”</a:t>
            </a:r>
          </a:p>
          <a:p>
            <a:pPr indent="0">
              <a:buFont typeface="Wingdings" panose="05000000000000000000" pitchFamily="2" charset="2"/>
              <a:buNone/>
            </a:pPr>
            <a:r>
              <a:rPr lang="en-US" sz="1200" dirty="0">
                <a:solidFill>
                  <a:srgbClr val="1998D4"/>
                </a:solidFill>
              </a:rPr>
              <a:t>Andreas Schnitzhofer, General Manager </a:t>
            </a:r>
            <a:endParaRPr lang="de-AT" sz="1200" dirty="0">
              <a:solidFill>
                <a:srgbClr val="1998D4"/>
              </a:solidFill>
            </a:endParaRPr>
          </a:p>
        </p:txBody>
      </p:sp>
      <p:sp>
        <p:nvSpPr>
          <p:cNvPr id="9" name="Rechteck 8" descr="Open Quotation Mark">
            <a:extLst>
              <a:ext uri="{FF2B5EF4-FFF2-40B4-BE49-F238E27FC236}">
                <a16:creationId xmlns:a16="http://schemas.microsoft.com/office/drawing/2014/main" id="{62608BA2-E85C-5C9D-F817-85257515DCDD}"/>
              </a:ext>
            </a:extLst>
          </p:cNvPr>
          <p:cNvSpPr/>
          <p:nvPr/>
        </p:nvSpPr>
        <p:spPr>
          <a:xfrm>
            <a:off x="5828759" y="3928991"/>
            <a:ext cx="960711" cy="960711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pic>
        <p:nvPicPr>
          <p:cNvPr id="13" name="Grafik 12" descr="Ein Bild, das Menschliches Gesicht, Person, Mann, Kleidung enthält.&#10;&#10;Automatisch generierte Beschreibung">
            <a:extLst>
              <a:ext uri="{FF2B5EF4-FFF2-40B4-BE49-F238E27FC236}">
                <a16:creationId xmlns:a16="http://schemas.microsoft.com/office/drawing/2014/main" id="{7653CAAE-268A-2E18-8307-4D5E9B8809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8" t="3913" r="30938" b="21821"/>
          <a:stretch/>
        </p:blipFill>
        <p:spPr>
          <a:xfrm>
            <a:off x="6059488" y="1881188"/>
            <a:ext cx="2190750" cy="218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29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40B025-EDBC-99AD-6664-11C7BD9B53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dirty="0"/>
              <a:t>Engineered </a:t>
            </a:r>
            <a:r>
              <a:rPr lang="en-US" noProof="0" dirty="0"/>
              <a:t>application Pulp mill (medium)</a:t>
            </a:r>
            <a:r>
              <a:rPr lang="en-US" dirty="0"/>
              <a:t> </a:t>
            </a:r>
            <a:endParaRPr lang="en-US" noProof="0" dirty="0"/>
          </a:p>
        </p:txBody>
      </p:sp>
      <p:graphicFrame>
        <p:nvGraphicFramePr>
          <p:cNvPr id="4" name="Tabelle 5">
            <a:extLst>
              <a:ext uri="{FF2B5EF4-FFF2-40B4-BE49-F238E27FC236}">
                <a16:creationId xmlns:a16="http://schemas.microsoft.com/office/drawing/2014/main" id="{E3475859-4B23-6CB9-692D-BAB39F0402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943002"/>
              </p:ext>
            </p:extLst>
          </p:nvPr>
        </p:nvGraphicFramePr>
        <p:xfrm>
          <a:off x="7183584" y="2199958"/>
          <a:ext cx="4600429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9638">
                  <a:extLst>
                    <a:ext uri="{9D8B030D-6E8A-4147-A177-3AD203B41FA5}">
                      <a16:colId xmlns:a16="http://schemas.microsoft.com/office/drawing/2014/main" val="1740215132"/>
                    </a:ext>
                  </a:extLst>
                </a:gridCol>
                <a:gridCol w="2047009">
                  <a:extLst>
                    <a:ext uri="{9D8B030D-6E8A-4147-A177-3AD203B41FA5}">
                      <a16:colId xmlns:a16="http://schemas.microsoft.com/office/drawing/2014/main" val="3125917298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215662949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noProof="0" dirty="0"/>
                        <a:t>COP</a:t>
                      </a:r>
                    </a:p>
                    <a:p>
                      <a:r>
                        <a:rPr lang="en-US" b="1" noProof="0" dirty="0"/>
                        <a:t>C</a:t>
                      </a:r>
                      <a:r>
                        <a:rPr lang="en-US" b="0" noProof="0" dirty="0"/>
                        <a:t>OEFFICIENT </a:t>
                      </a:r>
                      <a:r>
                        <a:rPr lang="en-US" b="1" noProof="0" dirty="0"/>
                        <a:t>O</a:t>
                      </a:r>
                      <a:r>
                        <a:rPr lang="en-US" b="0" noProof="0" dirty="0"/>
                        <a:t>F </a:t>
                      </a:r>
                      <a:r>
                        <a:rPr lang="en-US" b="1" noProof="0" dirty="0"/>
                        <a:t>P</a:t>
                      </a:r>
                      <a:r>
                        <a:rPr lang="en-US" b="0" noProof="0" dirty="0"/>
                        <a:t>ERFORMANCE</a:t>
                      </a:r>
                    </a:p>
                  </a:txBody>
                  <a:tcPr>
                    <a:solidFill>
                      <a:srgbClr val="1998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solidFill>
                      <a:srgbClr val="199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426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Massflow</a:t>
                      </a:r>
                      <a:endParaRPr lang="en-US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>
                        <a:defRPr/>
                      </a:pPr>
                      <a:r>
                        <a:rPr lang="en-US" dirty="0"/>
                        <a:t>Kg/h incl. injection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 algn="r">
                        <a:defRPr/>
                      </a:pPr>
                      <a:r>
                        <a:rPr lang="en-US" dirty="0"/>
                        <a:t>25 333,0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816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Power shaft</a:t>
                      </a:r>
                      <a:endParaRPr lang="en-US" noProof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>
                        <a:defRPr/>
                      </a:pPr>
                      <a:r>
                        <a:rPr lang="en-US" dirty="0"/>
                        <a:t>kW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 algn="r">
                        <a:defRPr/>
                      </a:pPr>
                      <a:r>
                        <a:rPr lang="en-US" dirty="0"/>
                        <a:t>3 862,6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881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Motor eff</a:t>
                      </a:r>
                      <a:endParaRPr lang="en-US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>
                        <a:defRPr/>
                      </a:pPr>
                      <a:r>
                        <a:rPr lang="en-US" noProof="0" dirty="0"/>
                        <a:t>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95,0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589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Electrical power</a:t>
                      </a:r>
                      <a:endParaRPr lang="en-US" sz="18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227013" algn="l" defTabSz="914354" rtl="0" eaLnBrk="1" latinLnBrk="0" hangingPunct="1"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kW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227013" algn="r" defTabSz="914354" rtl="0" eaLnBrk="1" latinLnBrk="0" hangingPunct="1"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4065,9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795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Latent heat</a:t>
                      </a:r>
                      <a:endParaRPr lang="en-US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marR="0" lvl="0" indent="-227013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kJ/kg at 3,37 bara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marR="0" lvl="0" indent="-227013" algn="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2147,7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08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marR="0" lvl="0" indent="-227013" algn="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COP</a:t>
                      </a:r>
                    </a:p>
                  </a:txBody>
                  <a:tcPr>
                    <a:solidFill>
                      <a:schemeClr val="bg2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marR="0" lvl="0" indent="-227013" algn="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3,72</a:t>
                      </a:r>
                    </a:p>
                  </a:txBody>
                  <a:tcPr>
                    <a:solidFill>
                      <a:schemeClr val="bg2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072847"/>
                  </a:ext>
                </a:extLst>
              </a:tr>
            </a:tbl>
          </a:graphicData>
        </a:graphic>
      </p:graphicFrame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757D3ADD-8889-3776-406D-B6D0EA3E0E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521366"/>
              </p:ext>
            </p:extLst>
          </p:nvPr>
        </p:nvGraphicFramePr>
        <p:xfrm>
          <a:off x="407988" y="2199958"/>
          <a:ext cx="6558599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921">
                  <a:extLst>
                    <a:ext uri="{9D8B030D-6E8A-4147-A177-3AD203B41FA5}">
                      <a16:colId xmlns:a16="http://schemas.microsoft.com/office/drawing/2014/main" val="1740215132"/>
                    </a:ext>
                  </a:extLst>
                </a:gridCol>
                <a:gridCol w="1246908">
                  <a:extLst>
                    <a:ext uri="{9D8B030D-6E8A-4147-A177-3AD203B41FA5}">
                      <a16:colId xmlns:a16="http://schemas.microsoft.com/office/drawing/2014/main" val="3125917298"/>
                    </a:ext>
                  </a:extLst>
                </a:gridCol>
                <a:gridCol w="1688885">
                  <a:extLst>
                    <a:ext uri="{9D8B030D-6E8A-4147-A177-3AD203B41FA5}">
                      <a16:colId xmlns:a16="http://schemas.microsoft.com/office/drawing/2014/main" val="215662949"/>
                    </a:ext>
                  </a:extLst>
                </a:gridCol>
                <a:gridCol w="1688885">
                  <a:extLst>
                    <a:ext uri="{9D8B030D-6E8A-4147-A177-3AD203B41FA5}">
                      <a16:colId xmlns:a16="http://schemas.microsoft.com/office/drawing/2014/main" val="4287563470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r>
                        <a:rPr lang="en-US" noProof="0" dirty="0"/>
                        <a:t>OPEX COMPARISON</a:t>
                      </a:r>
                      <a:br>
                        <a:rPr lang="en-US" noProof="0" dirty="0"/>
                      </a:br>
                      <a:r>
                        <a:rPr lang="en-US" b="0" noProof="0" dirty="0"/>
                        <a:t>COSTS LIFE STEAM VS. ELECTRICITY</a:t>
                      </a:r>
                    </a:p>
                  </a:txBody>
                  <a:tcPr>
                    <a:solidFill>
                      <a:srgbClr val="1998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solidFill>
                      <a:srgbClr val="1998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solidFill>
                      <a:srgbClr val="1998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426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 algn="r">
                        <a:defRPr/>
                      </a:pPr>
                      <a:r>
                        <a:rPr lang="en-US" dirty="0"/>
                        <a:t>EXAMPLE 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 algn="r">
                        <a:defRPr/>
                      </a:pPr>
                      <a:r>
                        <a:rPr lang="en-US" dirty="0"/>
                        <a:t>EXAMPLE 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361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Operation time</a:t>
                      </a:r>
                      <a:endParaRPr lang="en-US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>
                        <a:defRPr/>
                      </a:pPr>
                      <a:r>
                        <a:rPr lang="en-US" dirty="0"/>
                        <a:t>h/a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 algn="r">
                        <a:defRPr/>
                      </a:pPr>
                      <a:r>
                        <a:rPr lang="en-US" dirty="0"/>
                        <a:t>8000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 algn="r">
                        <a:defRPr/>
                      </a:pPr>
                      <a:r>
                        <a:rPr lang="en-US" dirty="0"/>
                        <a:t>8000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816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Price LP steam*</a:t>
                      </a:r>
                      <a:endParaRPr lang="en-US" noProof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>
                        <a:defRPr/>
                      </a:pPr>
                      <a:r>
                        <a:rPr lang="en-US" dirty="0"/>
                        <a:t>EUR/t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 algn="r">
                        <a:defRPr/>
                      </a:pPr>
                      <a:r>
                        <a:rPr lang="en-US" dirty="0"/>
                        <a:t>40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 algn="r">
                        <a:defRPr/>
                      </a:pPr>
                      <a:r>
                        <a:rPr lang="en-US" dirty="0"/>
                        <a:t>60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881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Costs/a LP steam</a:t>
                      </a:r>
                      <a:endParaRPr lang="en-US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>
                        <a:defRPr/>
                      </a:pPr>
                      <a:r>
                        <a:rPr lang="en-US" noProof="0" dirty="0"/>
                        <a:t>EUR/a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8 106 560,00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noProof="0" dirty="0"/>
                        <a:t>12 159 840,00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589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Price electricity*</a:t>
                      </a:r>
                      <a:endParaRPr lang="en-US" sz="18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227013" algn="l" defTabSz="914354" rtl="0" eaLnBrk="1" latinLnBrk="0" hangingPunct="1"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EUR/kWh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227013" algn="r" defTabSz="914354" rtl="0" eaLnBrk="1" latinLnBrk="0" hangingPunct="1"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227013" algn="r" defTabSz="914354" rtl="0" eaLnBrk="1" latinLnBrk="0" hangingPunct="1"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795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Costs/a electricity</a:t>
                      </a:r>
                      <a:endParaRPr lang="en-US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marR="0" lvl="0" indent="-227013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EUR/a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marR="0" lvl="0" indent="-227013" algn="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3 252 715,79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marR="0" lvl="0" indent="-227013" algn="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3 252 715,79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08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Potential savings</a:t>
                      </a:r>
                    </a:p>
                  </a:txBody>
                  <a:tcPr>
                    <a:solidFill>
                      <a:srgbClr val="A7E2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27013" marR="0" lvl="0" indent="-227013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EUR/a</a:t>
                      </a:r>
                    </a:p>
                  </a:txBody>
                  <a:tcPr>
                    <a:solidFill>
                      <a:srgbClr val="A7E2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27013" marR="0" lvl="0" indent="-227013" algn="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4 853 844,21</a:t>
                      </a:r>
                    </a:p>
                  </a:txBody>
                  <a:tcPr>
                    <a:solidFill>
                      <a:srgbClr val="A7E2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27013" marR="0" lvl="0" indent="-227013" algn="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8 907 124,21</a:t>
                      </a:r>
                    </a:p>
                  </a:txBody>
                  <a:tcPr>
                    <a:solidFill>
                      <a:srgbClr val="A7E200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016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Potential savings</a:t>
                      </a:r>
                    </a:p>
                  </a:txBody>
                  <a:tcPr>
                    <a:solidFill>
                      <a:schemeClr val="bg2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marR="0" lvl="0" indent="-227013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EUR/3a</a:t>
                      </a:r>
                    </a:p>
                  </a:txBody>
                  <a:tcPr>
                    <a:solidFill>
                      <a:schemeClr val="bg2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marR="0" lvl="0" indent="-227013" algn="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14 561 532,63</a:t>
                      </a:r>
                    </a:p>
                  </a:txBody>
                  <a:tcPr>
                    <a:solidFill>
                      <a:schemeClr val="bg2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marR="0" lvl="0" indent="-227013" algn="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26 721 372,63</a:t>
                      </a:r>
                    </a:p>
                  </a:txBody>
                  <a:tcPr>
                    <a:solidFill>
                      <a:schemeClr val="bg2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072847"/>
                  </a:ext>
                </a:extLst>
              </a:tr>
            </a:tbl>
          </a:graphicData>
        </a:graphic>
      </p:graphicFrame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689B3DB1-6D5A-9A75-D6A3-9678E41B101F}"/>
              </a:ext>
            </a:extLst>
          </p:cNvPr>
          <p:cNvSpPr txBox="1">
            <a:spLocks/>
          </p:cNvSpPr>
          <p:nvPr/>
        </p:nvSpPr>
        <p:spPr>
          <a:xfrm>
            <a:off x="7103643" y="6161261"/>
            <a:ext cx="4090553" cy="426168"/>
          </a:xfrm>
          <a:prstGeom prst="rect">
            <a:avLst/>
          </a:prstGeom>
        </p:spPr>
        <p:txBody>
          <a:bodyPr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200" dirty="0"/>
              <a:t>* Estimation depending on client conditions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92085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EA6E7-E263-E9AA-9651-86D89D724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8A9986F-1B90-5D5C-89EA-B08B62B41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5901" y="4536000"/>
            <a:ext cx="6488112" cy="1800000"/>
          </a:xfrm>
        </p:spPr>
        <p:txBody>
          <a:bodyPr/>
          <a:lstStyle/>
          <a:p>
            <a:r>
              <a:rPr lang="de-DE" dirty="0"/>
              <a:t>Use Case – Heat Recovery</a:t>
            </a:r>
            <a:br>
              <a:rPr lang="de-DE" dirty="0"/>
            </a:br>
            <a:r>
              <a:rPr lang="de-DE" dirty="0"/>
              <a:t>Industrial </a:t>
            </a:r>
            <a:r>
              <a:rPr lang="de-DE" dirty="0" err="1"/>
              <a:t>Application</a:t>
            </a:r>
            <a:r>
              <a:rPr lang="de-DE" dirty="0"/>
              <a:t> (Large)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93075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F2586-D3C0-CEEC-885F-FC3FD00FE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199ECD-FF6B-88AA-1A88-3F996F2612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9" y="2420938"/>
            <a:ext cx="5374720" cy="4002087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solidFill>
                  <a:srgbClr val="1998D4"/>
                </a:solidFill>
              </a:rPr>
              <a:t>REQUIREMENTS</a:t>
            </a:r>
          </a:p>
          <a:p>
            <a:pPr marL="227013" indent="-227013">
              <a:defRPr/>
            </a:pPr>
            <a:r>
              <a:rPr lang="en-US" dirty="0"/>
              <a:t>Reuse of warm water (&gt;1500 t/h, @&gt;72°C ) to generate process steam for the MP Steam line</a:t>
            </a:r>
          </a:p>
          <a:p>
            <a:pPr marL="227013" indent="-227013">
              <a:defRPr/>
            </a:pPr>
            <a:r>
              <a:rPr lang="en-US" dirty="0"/>
              <a:t>Make available &gt;60 t/h steam @ &gt;5,5 bara</a:t>
            </a:r>
          </a:p>
          <a:p>
            <a:pPr marL="227013" indent="-227013">
              <a:defRPr/>
            </a:pPr>
            <a:r>
              <a:rPr lang="en-US" dirty="0"/>
              <a:t>Use the </a:t>
            </a:r>
            <a:r>
              <a:rPr lang="en-US" dirty="0" err="1"/>
              <a:t>CompriVAP</a:t>
            </a:r>
            <a:r>
              <a:rPr lang="en-US" dirty="0"/>
              <a:t> process to increase the steam output pressure up to 6 bara saturated steam</a:t>
            </a:r>
            <a:endParaRPr lang="en-US" dirty="0">
              <a:solidFill>
                <a:srgbClr val="1998D4"/>
              </a:solidFill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7B8F268-C895-C6AD-225F-6E42BB34BB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160000" y="468000"/>
            <a:ext cx="7200000" cy="406084"/>
          </a:xfrm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dirty="0"/>
              <a:t>Engineered Industrial </a:t>
            </a:r>
            <a:r>
              <a:rPr lang="en-US" noProof="0" dirty="0"/>
              <a:t>application (large)</a:t>
            </a:r>
            <a:r>
              <a:rPr lang="en-US" dirty="0"/>
              <a:t> </a:t>
            </a:r>
            <a:endParaRPr lang="en-US" noProof="0" dirty="0"/>
          </a:p>
        </p:txBody>
      </p:sp>
      <p:pic>
        <p:nvPicPr>
          <p:cNvPr id="12" name="Grafik 11" descr="Ein Bild, das Im Haus, Stahl, Industrie, Massenproduktion enthält.&#10;&#10;KI-generierte Inhalte können fehlerhaft sein.">
            <a:extLst>
              <a:ext uri="{FF2B5EF4-FFF2-40B4-BE49-F238E27FC236}">
                <a16:creationId xmlns:a16="http://schemas.microsoft.com/office/drawing/2014/main" id="{FC5733DF-C373-6DCD-83B8-841031904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775" y="2168524"/>
            <a:ext cx="5507104" cy="367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39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3050A-3B6D-97C1-F3C7-8348A079C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8BF0DEB-FC13-D66F-B25D-AD1E48710A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dirty="0"/>
              <a:t>Engineered Industrial </a:t>
            </a:r>
            <a:r>
              <a:rPr lang="en-US" noProof="0" dirty="0"/>
              <a:t>application (large)</a:t>
            </a:r>
            <a:r>
              <a:rPr lang="en-US" dirty="0"/>
              <a:t> </a:t>
            </a:r>
            <a:endParaRPr lang="en-US" noProof="0" dirty="0"/>
          </a:p>
        </p:txBody>
      </p:sp>
      <p:pic>
        <p:nvPicPr>
          <p:cNvPr id="4" name="Grafik 3" descr="Ein Bild, das Diagramm, Reihe, Schrift, Screenshot enthält.&#10;&#10;Automatisch generierte Beschreibung">
            <a:extLst>
              <a:ext uri="{FF2B5EF4-FFF2-40B4-BE49-F238E27FC236}">
                <a16:creationId xmlns:a16="http://schemas.microsoft.com/office/drawing/2014/main" id="{7429A443-46CB-5067-A35B-CEE70E007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4" y="2368295"/>
            <a:ext cx="9411864" cy="3771248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AB70ABE2-FE83-4B2A-A24A-97C679E5C081}"/>
              </a:ext>
            </a:extLst>
          </p:cNvPr>
          <p:cNvSpPr txBox="1">
            <a:spLocks/>
          </p:cNvSpPr>
          <p:nvPr/>
        </p:nvSpPr>
        <p:spPr>
          <a:xfrm>
            <a:off x="4069582" y="3584447"/>
            <a:ext cx="2140299" cy="752153"/>
          </a:xfrm>
          <a:prstGeom prst="rect">
            <a:avLst/>
          </a:prstGeom>
        </p:spPr>
        <p:txBody>
          <a:bodyPr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rgbClr val="1998D4"/>
                </a:solidFill>
              </a:rPr>
              <a:t>VACUUM</a:t>
            </a:r>
            <a:br>
              <a:rPr lang="en-US" sz="1800" dirty="0">
                <a:solidFill>
                  <a:srgbClr val="1998D4"/>
                </a:solidFill>
              </a:rPr>
            </a:br>
            <a:r>
              <a:rPr lang="en-US" sz="1800" dirty="0">
                <a:solidFill>
                  <a:srgbClr val="1998D4"/>
                </a:solidFill>
              </a:rPr>
              <a:t>FLASH TANK</a:t>
            </a:r>
            <a:endParaRPr lang="en-US" dirty="0">
              <a:solidFill>
                <a:srgbClr val="1998D4"/>
              </a:solidFill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F91BBD9-9C98-2CB3-5DCE-2D867A9F2EB6}"/>
              </a:ext>
            </a:extLst>
          </p:cNvPr>
          <p:cNvSpPr txBox="1">
            <a:spLocks/>
          </p:cNvSpPr>
          <p:nvPr/>
        </p:nvSpPr>
        <p:spPr>
          <a:xfrm>
            <a:off x="432945" y="3541772"/>
            <a:ext cx="1844130" cy="37185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800" b="1" dirty="0">
                <a:solidFill>
                  <a:srgbClr val="1998D4"/>
                </a:solidFill>
              </a:rPr>
              <a:t>Input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C4CC47C-D34D-51F5-6F7D-060CA1257E08}"/>
              </a:ext>
            </a:extLst>
          </p:cNvPr>
          <p:cNvSpPr txBox="1">
            <a:spLocks/>
          </p:cNvSpPr>
          <p:nvPr/>
        </p:nvSpPr>
        <p:spPr>
          <a:xfrm>
            <a:off x="432945" y="4068752"/>
            <a:ext cx="1844130" cy="42095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Warm water up to</a:t>
            </a:r>
            <a:br>
              <a:rPr lang="en-US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72°C, 1500 t/h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B1253858-1CDB-5DF9-9B13-11372850973F}"/>
              </a:ext>
            </a:extLst>
          </p:cNvPr>
          <p:cNvSpPr txBox="1">
            <a:spLocks/>
          </p:cNvSpPr>
          <p:nvPr/>
        </p:nvSpPr>
        <p:spPr>
          <a:xfrm>
            <a:off x="1539742" y="4263060"/>
            <a:ext cx="2140299" cy="752153"/>
          </a:xfrm>
          <a:prstGeom prst="rect">
            <a:avLst/>
          </a:prstGeom>
        </p:spPr>
        <p:txBody>
          <a:bodyPr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rgbClr val="1998D4"/>
                </a:solidFill>
              </a:rPr>
              <a:t>HEAT EXCHANGER</a:t>
            </a:r>
            <a:endParaRPr lang="en-US" dirty="0">
              <a:solidFill>
                <a:srgbClr val="1998D4"/>
              </a:solidFill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44B57D6F-836C-E8AC-FC1B-360E434BFC07}"/>
              </a:ext>
            </a:extLst>
          </p:cNvPr>
          <p:cNvSpPr txBox="1">
            <a:spLocks/>
          </p:cNvSpPr>
          <p:nvPr/>
        </p:nvSpPr>
        <p:spPr>
          <a:xfrm>
            <a:off x="3412994" y="5859506"/>
            <a:ext cx="5142334" cy="37185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rgbClr val="1998D4"/>
                </a:solidFill>
              </a:rPr>
              <a:t>Makeup water</a:t>
            </a:r>
            <a:endParaRPr lang="en-US" dirty="0">
              <a:solidFill>
                <a:srgbClr val="1998D4"/>
              </a:solidFill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BA657E61-D340-AB8A-C1DD-571F2EF5FE51}"/>
              </a:ext>
            </a:extLst>
          </p:cNvPr>
          <p:cNvSpPr txBox="1">
            <a:spLocks/>
          </p:cNvSpPr>
          <p:nvPr/>
        </p:nvSpPr>
        <p:spPr>
          <a:xfrm>
            <a:off x="4230623" y="4701809"/>
            <a:ext cx="1328837" cy="37185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rgbClr val="1998D4"/>
                </a:solidFill>
              </a:rPr>
              <a:t>Residual water</a:t>
            </a:r>
            <a:endParaRPr lang="en-US" dirty="0">
              <a:solidFill>
                <a:srgbClr val="1998D4"/>
              </a:solidFill>
            </a:endParaRP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1E3C74BA-F693-4A5A-53FB-536F7973898A}"/>
              </a:ext>
            </a:extLst>
          </p:cNvPr>
          <p:cNvSpPr txBox="1">
            <a:spLocks/>
          </p:cNvSpPr>
          <p:nvPr/>
        </p:nvSpPr>
        <p:spPr>
          <a:xfrm>
            <a:off x="5437541" y="1961358"/>
            <a:ext cx="3157820" cy="752153"/>
          </a:xfrm>
          <a:prstGeom prst="rect">
            <a:avLst/>
          </a:prstGeom>
        </p:spPr>
        <p:txBody>
          <a:bodyPr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rgbClr val="1998D4"/>
                </a:solidFill>
              </a:rPr>
              <a:t>MULTIPLE VAPOR RECROMPRESSION FANS</a:t>
            </a:r>
            <a:endParaRPr lang="en-US" dirty="0">
              <a:solidFill>
                <a:srgbClr val="1998D4"/>
              </a:solidFill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4C8FF255-0A2F-079F-E021-187F96D95632}"/>
              </a:ext>
            </a:extLst>
          </p:cNvPr>
          <p:cNvSpPr txBox="1">
            <a:spLocks/>
          </p:cNvSpPr>
          <p:nvPr/>
        </p:nvSpPr>
        <p:spPr>
          <a:xfrm>
            <a:off x="8205345" y="3072773"/>
            <a:ext cx="1292223" cy="37185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Wingdings" panose="05000000000000000000" pitchFamily="2" charset="2"/>
              <a:buNone/>
            </a:pPr>
            <a:r>
              <a:rPr lang="en-US" sz="1800" b="1" dirty="0">
                <a:solidFill>
                  <a:srgbClr val="1998D4"/>
                </a:solidFill>
              </a:rPr>
              <a:t>OUTPUT STEAM</a:t>
            </a:r>
            <a:endParaRPr lang="en-US" b="1" dirty="0">
              <a:solidFill>
                <a:srgbClr val="1998D4"/>
              </a:solidFill>
            </a:endParaRP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FB84B82-57D6-B245-FC76-89FAA28D0375}"/>
              </a:ext>
            </a:extLst>
          </p:cNvPr>
          <p:cNvSpPr txBox="1">
            <a:spLocks/>
          </p:cNvSpPr>
          <p:nvPr/>
        </p:nvSpPr>
        <p:spPr>
          <a:xfrm>
            <a:off x="9773366" y="2542823"/>
            <a:ext cx="1947404" cy="71548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Feed into factory steam line or individual use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9C8E08F7-DC70-143C-0B57-4D0761A8FCC9}"/>
              </a:ext>
            </a:extLst>
          </p:cNvPr>
          <p:cNvSpPr txBox="1">
            <a:spLocks/>
          </p:cNvSpPr>
          <p:nvPr/>
        </p:nvSpPr>
        <p:spPr>
          <a:xfrm>
            <a:off x="3844272" y="2462060"/>
            <a:ext cx="1427026" cy="43850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buNone/>
              <a:defRPr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Vacuum steam 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3A9BCDFA-0328-0FAC-F22A-EE397C9D5645}"/>
              </a:ext>
            </a:extLst>
          </p:cNvPr>
          <p:cNvSpPr txBox="1">
            <a:spLocks/>
          </p:cNvSpPr>
          <p:nvPr/>
        </p:nvSpPr>
        <p:spPr>
          <a:xfrm>
            <a:off x="8205345" y="3725838"/>
            <a:ext cx="3131186" cy="71548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&gt;60 t/h incl. injection water</a:t>
            </a:r>
          </a:p>
          <a:p>
            <a:pPr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up to  6 bara saturated steam</a:t>
            </a:r>
          </a:p>
          <a:p>
            <a:pPr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&gt;35 MW steam duty and more possible</a:t>
            </a: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4234E606-182F-16AD-1579-AA0FE1AEDF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1607" y="4943684"/>
            <a:ext cx="5656414" cy="1120834"/>
          </a:xfrm>
        </p:spPr>
        <p:txBody>
          <a:bodyPr/>
          <a:lstStyle/>
          <a:p>
            <a:pPr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rgbClr val="1998D4"/>
                </a:solidFill>
              </a:rPr>
              <a:t>PROPOSED SCOPE OF SUPPLY</a:t>
            </a:r>
          </a:p>
          <a:p>
            <a:pPr indent="0">
              <a:buFont typeface="Wingdings" panose="05000000000000000000" pitchFamily="2" charset="2"/>
              <a:buNone/>
            </a:pPr>
            <a:r>
              <a:rPr lang="en-US" dirty="0"/>
              <a:t>Engineering and design, procurement, delivery, installation, commissioning and start-up</a:t>
            </a:r>
          </a:p>
          <a:p>
            <a:pPr indent="0">
              <a:buNone/>
              <a:defRPr/>
            </a:pPr>
            <a:endParaRPr lang="en-US" dirty="0">
              <a:solidFill>
                <a:srgbClr val="1998D4"/>
              </a:solidFill>
            </a:endParaRP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45730983-8E1C-05F6-13A9-24FC083C870E}"/>
              </a:ext>
            </a:extLst>
          </p:cNvPr>
          <p:cNvSpPr txBox="1">
            <a:spLocks/>
          </p:cNvSpPr>
          <p:nvPr/>
        </p:nvSpPr>
        <p:spPr>
          <a:xfrm>
            <a:off x="432945" y="2672493"/>
            <a:ext cx="1427026" cy="4154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Warm water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80A8715B-886E-D5D9-FD7A-B52485EBB51F}"/>
              </a:ext>
            </a:extLst>
          </p:cNvPr>
          <p:cNvSpPr txBox="1">
            <a:spLocks/>
          </p:cNvSpPr>
          <p:nvPr/>
        </p:nvSpPr>
        <p:spPr>
          <a:xfrm>
            <a:off x="432945" y="2191071"/>
            <a:ext cx="1844130" cy="37185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800" b="1" dirty="0">
                <a:solidFill>
                  <a:srgbClr val="1998D4"/>
                </a:solidFill>
              </a:rPr>
              <a:t>Return</a:t>
            </a:r>
            <a:endParaRPr lang="en-US" b="1" dirty="0">
              <a:solidFill>
                <a:srgbClr val="1998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024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5A37E-FD0F-E0AA-0437-C2C3D7E5D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ADAD8E-4EEE-9E28-438A-0B3A4875C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9" y="2431955"/>
            <a:ext cx="6443661" cy="4002087"/>
          </a:xfrm>
        </p:spPr>
        <p:txBody>
          <a:bodyPr/>
          <a:lstStyle/>
          <a:p>
            <a:pPr indent="0">
              <a:buNone/>
            </a:pPr>
            <a:r>
              <a:rPr lang="en-US" b="1" dirty="0">
                <a:solidFill>
                  <a:srgbClr val="1998D4"/>
                </a:solidFill>
              </a:rPr>
              <a:t>PROPOSED SOLUTION </a:t>
            </a:r>
            <a:r>
              <a:rPr lang="en-US" dirty="0">
                <a:solidFill>
                  <a:srgbClr val="1998D4"/>
                </a:solidFill>
              </a:rPr>
              <a:t>FOR USE CASE </a:t>
            </a:r>
          </a:p>
          <a:p>
            <a:pPr marL="227013" indent="-227013">
              <a:defRPr/>
            </a:pPr>
            <a:r>
              <a:rPr lang="en-US" dirty="0"/>
              <a:t>11-stage </a:t>
            </a:r>
            <a:r>
              <a:rPr lang="en-US" dirty="0" err="1"/>
              <a:t>CompriVAP</a:t>
            </a:r>
            <a:r>
              <a:rPr lang="en-US" dirty="0"/>
              <a:t> system</a:t>
            </a:r>
          </a:p>
          <a:p>
            <a:pPr marL="227013" indent="-227013">
              <a:defRPr/>
            </a:pPr>
            <a:r>
              <a:rPr lang="en-US" dirty="0"/>
              <a:t>Layout on 1 level</a:t>
            </a:r>
          </a:p>
          <a:p>
            <a:pPr marL="227013" indent="-227013">
              <a:defRPr/>
            </a:pPr>
            <a:r>
              <a:rPr lang="en-US" dirty="0"/>
              <a:t>Solution with vacuum flash tank</a:t>
            </a:r>
          </a:p>
          <a:p>
            <a:pPr marL="227013" indent="-227013">
              <a:defRPr/>
            </a:pPr>
            <a:r>
              <a:rPr lang="en-GB" dirty="0"/>
              <a:t>Operation in partial-load via bypass</a:t>
            </a:r>
            <a:br>
              <a:rPr lang="en-GB" dirty="0"/>
            </a:br>
            <a:r>
              <a:rPr lang="en-GB" dirty="0"/>
              <a:t>(turn down 50%)</a:t>
            </a:r>
          </a:p>
          <a:p>
            <a:pPr marL="227013" indent="-227013">
              <a:defRPr/>
            </a:pPr>
            <a:r>
              <a:rPr lang="en-GB" dirty="0"/>
              <a:t>System is controlled by VSDs of the compressor motors</a:t>
            </a:r>
          </a:p>
          <a:p>
            <a:pPr marL="227013" indent="-227013">
              <a:defRPr/>
            </a:pPr>
            <a:r>
              <a:rPr lang="en-GB" dirty="0"/>
              <a:t>COP &gt;3,3 possible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FB09E8F-BB1A-7C4B-B896-A499A45528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dirty="0"/>
              <a:t>use case – Industrial </a:t>
            </a:r>
            <a:r>
              <a:rPr lang="en-US" noProof="0" dirty="0"/>
              <a:t>application (large)</a:t>
            </a:r>
          </a:p>
        </p:txBody>
      </p:sp>
      <p:pic>
        <p:nvPicPr>
          <p:cNvPr id="5" name="Grafik 4" descr="Ein Bild, das Stahl, Im Haus, Bautechnik, Industrie enthält.&#10;&#10;KI-generierte Inhalte können fehlerhaft sein.">
            <a:extLst>
              <a:ext uri="{FF2B5EF4-FFF2-40B4-BE49-F238E27FC236}">
                <a16:creationId xmlns:a16="http://schemas.microsoft.com/office/drawing/2014/main" id="{B146CB2C-2FCD-7A71-4B94-C3C7CB445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38"/>
          <a:stretch/>
        </p:blipFill>
        <p:spPr>
          <a:xfrm>
            <a:off x="6708774" y="2168524"/>
            <a:ext cx="5483225" cy="367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86636-5155-19EF-1513-7FED4F972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05A8086-CFE2-1675-CD5C-DDEEB161C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common project</a:t>
            </a:r>
          </a:p>
        </p:txBody>
      </p:sp>
    </p:spTree>
    <p:extLst>
      <p:ext uri="{BB962C8B-B14F-4D97-AF65-F5344CB8AC3E}">
        <p14:creationId xmlns:p14="http://schemas.microsoft.com/office/powerpoint/2010/main" val="2617409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0D111E-3CE7-C809-BDFF-72976EE7D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8" y="2420938"/>
            <a:ext cx="6283422" cy="4002087"/>
          </a:xfrm>
        </p:spPr>
        <p:txBody>
          <a:bodyPr/>
          <a:lstStyle/>
          <a:p>
            <a:pPr indent="0">
              <a:buNone/>
            </a:pPr>
            <a:r>
              <a:rPr lang="en-US" noProof="0" dirty="0">
                <a:solidFill>
                  <a:srgbClr val="1998D4"/>
                </a:solidFill>
              </a:rPr>
              <a:t>HOW WE SUPPORT YOU</a:t>
            </a:r>
          </a:p>
          <a:p>
            <a:pPr marL="227013" indent="-227013">
              <a:tabLst>
                <a:tab pos="266700" algn="l"/>
              </a:tabLst>
            </a:pPr>
            <a:r>
              <a:rPr lang="en-US" dirty="0"/>
              <a:t>Detailed evaluation of available waste heat</a:t>
            </a:r>
          </a:p>
          <a:p>
            <a:pPr marL="227013" indent="-227013">
              <a:tabLst>
                <a:tab pos="266700" algn="l"/>
              </a:tabLst>
            </a:pPr>
            <a:r>
              <a:rPr lang="en-US" dirty="0"/>
              <a:t>Tailored process design comprising open</a:t>
            </a:r>
            <a:br>
              <a:rPr lang="en-US" dirty="0"/>
            </a:br>
            <a:r>
              <a:rPr lang="en-US" dirty="0"/>
              <a:t>or partly open process circuits</a:t>
            </a:r>
          </a:p>
          <a:p>
            <a:pPr marL="227013" indent="-227013">
              <a:tabLst>
                <a:tab pos="266700" algn="l"/>
              </a:tabLst>
            </a:pPr>
            <a:r>
              <a:rPr lang="en-US" dirty="0"/>
              <a:t>Careful selection of compressors from</a:t>
            </a:r>
            <a:br>
              <a:rPr lang="en-US" dirty="0"/>
            </a:br>
            <a:r>
              <a:rPr lang="en-US" dirty="0"/>
              <a:t>different OEMs</a:t>
            </a:r>
          </a:p>
          <a:p>
            <a:pPr marL="227013" indent="-227013">
              <a:tabLst>
                <a:tab pos="266700" algn="l"/>
              </a:tabLst>
            </a:pPr>
            <a:r>
              <a:rPr lang="en-US" dirty="0"/>
              <a:t>Detailed planning of necessary compression</a:t>
            </a:r>
            <a:br>
              <a:rPr lang="en-US" dirty="0"/>
            </a:br>
            <a:r>
              <a:rPr lang="en-US" dirty="0"/>
              <a:t>stages</a:t>
            </a:r>
          </a:p>
          <a:p>
            <a:pPr marL="227013" indent="-227013">
              <a:tabLst>
                <a:tab pos="266700" algn="l"/>
              </a:tabLst>
            </a:pPr>
            <a:r>
              <a:rPr lang="en-US" dirty="0"/>
              <a:t>Fact-based evaluation of CAPEX and OPEX aspects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40B025-EDBC-99AD-6664-11C7BD9B53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cap="none" noProof="0" dirty="0" err="1"/>
              <a:t>Compri</a:t>
            </a:r>
            <a:r>
              <a:rPr lang="en-US" noProof="0" dirty="0" err="1"/>
              <a:t>VAP</a:t>
            </a:r>
            <a:r>
              <a:rPr lang="en-US" noProof="0" dirty="0"/>
              <a:t> Industrial heat Pump Solution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5379E4B2-DFCC-F74A-03C8-BB0B0E25FF66}"/>
              </a:ext>
            </a:extLst>
          </p:cNvPr>
          <p:cNvSpPr/>
          <p:nvPr/>
        </p:nvSpPr>
        <p:spPr>
          <a:xfrm>
            <a:off x="6383338" y="6079826"/>
            <a:ext cx="1410350" cy="47179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AT"/>
          </a:p>
        </p:txBody>
      </p:sp>
      <p:pic>
        <p:nvPicPr>
          <p:cNvPr id="7" name="Grafik 6" descr="Ein Bild, das Person, Hand, draußen enthält.&#10;&#10;Automatisch generierte Beschreibung">
            <a:extLst>
              <a:ext uri="{FF2B5EF4-FFF2-40B4-BE49-F238E27FC236}">
                <a16:creationId xmlns:a16="http://schemas.microsoft.com/office/drawing/2014/main" id="{008A3874-17CE-53BB-27AC-73E371FB63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7" b="939"/>
          <a:stretch/>
        </p:blipFill>
        <p:spPr>
          <a:xfrm>
            <a:off x="6743700" y="2276475"/>
            <a:ext cx="5448300" cy="4068763"/>
          </a:xfrm>
          <a:prstGeom prst="rect">
            <a:avLst/>
          </a:prstGeom>
        </p:spPr>
      </p:pic>
      <p:pic>
        <p:nvPicPr>
          <p:cNvPr id="8" name="Grafik 7" descr="Ein Bild, das Kreis, Grafiken, Logo, Schrift enthält.&#10;&#10;Automatisch generierte Beschreibung">
            <a:extLst>
              <a:ext uri="{FF2B5EF4-FFF2-40B4-BE49-F238E27FC236}">
                <a16:creationId xmlns:a16="http://schemas.microsoft.com/office/drawing/2014/main" id="{EC0F8DEC-A503-93C9-8BBA-24CB8F807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734" y="1881441"/>
            <a:ext cx="1078994" cy="1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53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reenshot, Kunst enthält.&#10;&#10;Automatisch generierte Beschreibung">
            <a:extLst>
              <a:ext uri="{FF2B5EF4-FFF2-40B4-BE49-F238E27FC236}">
                <a16:creationId xmlns:a16="http://schemas.microsoft.com/office/drawing/2014/main" id="{E40585D9-821F-6F8D-CD97-CB68528509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8" r="26137" b="27534"/>
          <a:stretch/>
        </p:blipFill>
        <p:spPr>
          <a:xfrm>
            <a:off x="2288165" y="1423555"/>
            <a:ext cx="9903835" cy="5128067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0D111E-3CE7-C809-BDFF-72976EE7D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8" y="2085976"/>
            <a:ext cx="6283422" cy="4337050"/>
          </a:xfrm>
        </p:spPr>
        <p:txBody>
          <a:bodyPr/>
          <a:lstStyle/>
          <a:p>
            <a:pPr indent="0">
              <a:buNone/>
            </a:pPr>
            <a:r>
              <a:rPr lang="en-US" noProof="0" dirty="0">
                <a:solidFill>
                  <a:srgbClr val="1998D4"/>
                </a:solidFill>
              </a:rPr>
              <a:t>SCOPE OF SUPPLY: TURNKEY</a:t>
            </a:r>
          </a:p>
          <a:p>
            <a:pPr marL="227013" indent="-227013">
              <a:tabLst>
                <a:tab pos="266700" algn="l"/>
              </a:tabLst>
            </a:pPr>
            <a:endParaRPr lang="en-US" dirty="0"/>
          </a:p>
          <a:p>
            <a:pPr marL="227013" indent="-227013">
              <a:tabLst>
                <a:tab pos="266700" algn="l"/>
              </a:tabLst>
            </a:pPr>
            <a:r>
              <a:rPr lang="en-US" dirty="0"/>
              <a:t>Process design</a:t>
            </a:r>
          </a:p>
          <a:p>
            <a:pPr marL="227013" indent="-227013">
              <a:tabLst>
                <a:tab pos="266700" algn="l"/>
              </a:tabLst>
            </a:pPr>
            <a:r>
              <a:rPr lang="en-US" dirty="0"/>
              <a:t>Basic- and Detail engineering</a:t>
            </a:r>
          </a:p>
          <a:p>
            <a:pPr marL="227013" indent="-227013">
              <a:tabLst>
                <a:tab pos="266700" algn="l"/>
              </a:tabLst>
            </a:pPr>
            <a:r>
              <a:rPr lang="en-US" dirty="0"/>
              <a:t>Compressors, auxiliary equipment,</a:t>
            </a:r>
            <a:br>
              <a:rPr lang="en-US" dirty="0"/>
            </a:br>
            <a:r>
              <a:rPr lang="en-US" dirty="0"/>
              <a:t>spare parts</a:t>
            </a:r>
          </a:p>
          <a:p>
            <a:pPr marL="227013" indent="-227013">
              <a:tabLst>
                <a:tab pos="266700" algn="l"/>
              </a:tabLst>
            </a:pPr>
            <a:r>
              <a:rPr lang="en-US" dirty="0"/>
              <a:t>Vapor ducts and piping</a:t>
            </a:r>
          </a:p>
          <a:p>
            <a:pPr marL="227013" indent="-227013">
              <a:tabLst>
                <a:tab pos="266700" algn="l"/>
              </a:tabLst>
            </a:pPr>
            <a:r>
              <a:rPr lang="en-US" dirty="0"/>
              <a:t>Flash tank (if needed)</a:t>
            </a:r>
          </a:p>
          <a:p>
            <a:pPr marL="227013" indent="-227013">
              <a:tabLst>
                <a:tab pos="266700" algn="l"/>
              </a:tabLst>
            </a:pPr>
            <a:r>
              <a:rPr lang="en-US" dirty="0"/>
              <a:t>Instrumentation</a:t>
            </a:r>
          </a:p>
          <a:p>
            <a:pPr marL="227013" indent="-227013">
              <a:tabLst>
                <a:tab pos="266700" algn="l"/>
              </a:tabLst>
            </a:pPr>
            <a:r>
              <a:rPr lang="en-US" dirty="0"/>
              <a:t>Installation and supervision</a:t>
            </a:r>
          </a:p>
          <a:p>
            <a:pPr marL="227013" indent="-227013">
              <a:tabLst>
                <a:tab pos="266700" algn="l"/>
              </a:tabLst>
            </a:pPr>
            <a:r>
              <a:rPr lang="en-US" dirty="0"/>
              <a:t>Commissioning and startup support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40B025-EDBC-99AD-6664-11C7BD9B53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cap="none" noProof="0" dirty="0" err="1"/>
              <a:t>Compri</a:t>
            </a:r>
            <a:r>
              <a:rPr lang="en-US" noProof="0" dirty="0" err="1"/>
              <a:t>VAP</a:t>
            </a:r>
            <a:r>
              <a:rPr lang="en-US" noProof="0" dirty="0"/>
              <a:t> Industrial heat Pump Solution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5379E4B2-DFCC-F74A-03C8-BB0B0E25FF66}"/>
              </a:ext>
            </a:extLst>
          </p:cNvPr>
          <p:cNvSpPr/>
          <p:nvPr/>
        </p:nvSpPr>
        <p:spPr>
          <a:xfrm>
            <a:off x="6383338" y="6079826"/>
            <a:ext cx="1410350" cy="47179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01178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40B025-EDBC-99AD-6664-11C7BD9B53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noProof="0" dirty="0"/>
              <a:t>Reference highlight – MVR technology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5379E4B2-DFCC-F74A-03C8-BB0B0E25FF66}"/>
              </a:ext>
            </a:extLst>
          </p:cNvPr>
          <p:cNvSpPr/>
          <p:nvPr/>
        </p:nvSpPr>
        <p:spPr>
          <a:xfrm>
            <a:off x="6383338" y="6079826"/>
            <a:ext cx="1410350" cy="47179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AT"/>
          </a:p>
        </p:txBody>
      </p:sp>
      <p:pic>
        <p:nvPicPr>
          <p:cNvPr id="9" name="Grafik 8" descr="Ein Bild, das Gebäude, Himmel, Wolke, Wolkenkratzer enthält.&#10;&#10;Automatisch generierte Beschreibung">
            <a:extLst>
              <a:ext uri="{FF2B5EF4-FFF2-40B4-BE49-F238E27FC236}">
                <a16:creationId xmlns:a16="http://schemas.microsoft.com/office/drawing/2014/main" id="{3CDD4647-1F12-A301-6E66-19CDB2DF26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8" r="3337"/>
          <a:stretch/>
        </p:blipFill>
        <p:spPr>
          <a:xfrm>
            <a:off x="407988" y="2420938"/>
            <a:ext cx="6335712" cy="3924300"/>
          </a:xfrm>
          <a:prstGeom prst="rect">
            <a:avLst/>
          </a:prstGeom>
        </p:spPr>
      </p:pic>
      <p:pic>
        <p:nvPicPr>
          <p:cNvPr id="10" name="Grafik 9" descr="Ein Bild, das Himmel, draußen, Anhänger enthält.&#10;&#10;Automatisch generierte Beschreibung">
            <a:extLst>
              <a:ext uri="{FF2B5EF4-FFF2-40B4-BE49-F238E27FC236}">
                <a16:creationId xmlns:a16="http://schemas.microsoft.com/office/drawing/2014/main" id="{5FDA0849-833F-DDBC-C946-82A14AD836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bright="1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9" t="23528" r="-219" b="15022"/>
          <a:stretch/>
        </p:blipFill>
        <p:spPr>
          <a:xfrm>
            <a:off x="6792468" y="3933826"/>
            <a:ext cx="5013514" cy="2411414"/>
          </a:xfrm>
          <a:prstGeom prst="rect">
            <a:avLst/>
          </a:prstGeom>
        </p:spPr>
      </p:pic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FE619929-66DE-0B0E-4D04-9F86D51690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638318"/>
              </p:ext>
            </p:extLst>
          </p:nvPr>
        </p:nvGraphicFramePr>
        <p:xfrm>
          <a:off x="6792468" y="1336397"/>
          <a:ext cx="4991545" cy="257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7759">
                  <a:extLst>
                    <a:ext uri="{9D8B030D-6E8A-4147-A177-3AD203B41FA5}">
                      <a16:colId xmlns:a16="http://schemas.microsoft.com/office/drawing/2014/main" val="1740215132"/>
                    </a:ext>
                  </a:extLst>
                </a:gridCol>
                <a:gridCol w="3313786">
                  <a:extLst>
                    <a:ext uri="{9D8B030D-6E8A-4147-A177-3AD203B41FA5}">
                      <a16:colId xmlns:a16="http://schemas.microsoft.com/office/drawing/2014/main" val="312591729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noProof="0" dirty="0"/>
                        <a:t>SAPPI SAICCOR</a:t>
                      </a:r>
                      <a:r>
                        <a:rPr lang="en-US" b="0" noProof="0" dirty="0"/>
                        <a:t>, South Africa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8426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Application</a:t>
                      </a:r>
                      <a:endParaRPr lang="en-US" noProof="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>
                        <a:defRPr/>
                      </a:pPr>
                      <a:r>
                        <a:rPr lang="en-US" dirty="0" err="1"/>
                        <a:t>Sulphite</a:t>
                      </a:r>
                      <a:r>
                        <a:rPr lang="en-US" dirty="0"/>
                        <a:t> spent liquor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816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Scope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>
                        <a:defRPr/>
                      </a:pPr>
                      <a:r>
                        <a:rPr lang="en-US" dirty="0"/>
                        <a:t>300 t/h water evaporation</a:t>
                      </a:r>
                    </a:p>
                    <a:p>
                      <a:pPr marL="227013" indent="-227013">
                        <a:defRPr/>
                      </a:pPr>
                      <a:r>
                        <a:rPr lang="en-US" dirty="0"/>
                        <a:t>16 MW installed power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881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HIGHLIGHT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>
                        <a:defRPr/>
                      </a:pPr>
                      <a:r>
                        <a:rPr lang="en-US" dirty="0"/>
                        <a:t>Largest MVR evaporation</a:t>
                      </a:r>
                    </a:p>
                    <a:p>
                      <a:pPr marL="227013" indent="-227013">
                        <a:defRPr/>
                      </a:pPr>
                      <a:r>
                        <a:rPr lang="en-US" dirty="0"/>
                        <a:t>plant for </a:t>
                      </a:r>
                      <a:r>
                        <a:rPr lang="en-US" dirty="0" err="1"/>
                        <a:t>sulphite</a:t>
                      </a:r>
                      <a:r>
                        <a:rPr lang="en-US" dirty="0"/>
                        <a:t> liquor</a:t>
                      </a:r>
                    </a:p>
                    <a:p>
                      <a:r>
                        <a:rPr lang="en-US" noProof="0" dirty="0"/>
                        <a:t>EPC delivery: MVR plant</a:t>
                      </a:r>
                    </a:p>
                    <a:p>
                      <a:r>
                        <a:rPr lang="en-US" noProof="0" dirty="0"/>
                        <a:t>and tank farm (2018-2021)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589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1271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B9DA76-A796-AD9B-7820-7D221BE6FE0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de-AT" b="1" dirty="0"/>
              <a:t>Josef Grassauer</a:t>
            </a:r>
          </a:p>
          <a:p>
            <a:r>
              <a:rPr lang="de-AT" dirty="0"/>
              <a:t>+43 664 8218703</a:t>
            </a:r>
          </a:p>
          <a:p>
            <a:r>
              <a:rPr lang="de-AT" dirty="0">
                <a:hlinkClick r:id="rId2"/>
              </a:rPr>
              <a:t>j.grassauer@gigkarasek.at</a:t>
            </a:r>
            <a:endParaRPr lang="de-AT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D4C1C6A-7B4D-E00A-C2A9-C313F3E1C1B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6" b="16676"/>
          <a:stretch/>
        </p:blipFill>
        <p:spPr>
          <a:xfrm>
            <a:off x="3449939" y="639641"/>
            <a:ext cx="1781297" cy="178129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008009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F8B2473E-4089-B1EE-F7BF-8F20D97D13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noProof="0" dirty="0"/>
              <a:t>Dr. Aichhorn group</a:t>
            </a:r>
          </a:p>
        </p:txBody>
      </p:sp>
      <p:sp>
        <p:nvSpPr>
          <p:cNvPr id="7" name="Text Box 1031">
            <a:extLst>
              <a:ext uri="{FF2B5EF4-FFF2-40B4-BE49-F238E27FC236}">
                <a16:creationId xmlns:a16="http://schemas.microsoft.com/office/drawing/2014/main" id="{5C5E7FC7-5932-5907-2C80-8A0E91D29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969" y="4349617"/>
            <a:ext cx="2680147" cy="1815882"/>
          </a:xfrm>
          <a:prstGeom prst="rect">
            <a:avLst/>
          </a:prstGeom>
          <a:solidFill>
            <a:schemeClr val="tx2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 fontAlgn="base">
              <a:spcBef>
                <a:spcPct val="0"/>
              </a:spcBef>
              <a:spcAft>
                <a:spcPct val="0"/>
              </a:spcAft>
              <a:defRPr sz="1600" b="0">
                <a:solidFill>
                  <a:schemeClr val="bg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5pPr>
            <a:lvl6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6pPr>
            <a:lvl7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7pPr>
            <a:lvl8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8pPr>
            <a:lvl9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altLang="en-US" dirty="0"/>
              <a:t>The Dr. Aichhorn Forestry Estate is sustainably managed according to the latest forestry knowledge available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4" name="Text Box 1031">
            <a:extLst>
              <a:ext uri="{FF2B5EF4-FFF2-40B4-BE49-F238E27FC236}">
                <a16:creationId xmlns:a16="http://schemas.microsoft.com/office/drawing/2014/main" id="{BE41BE54-4CAB-E85A-F709-337823CBB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141" y="4345950"/>
            <a:ext cx="2700000" cy="1815882"/>
          </a:xfrm>
          <a:prstGeom prst="rect">
            <a:avLst/>
          </a:prstGeom>
          <a:solidFill>
            <a:schemeClr val="tx2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sz="1600" b="0" dirty="0">
                <a:solidFill>
                  <a:schemeClr val="bg1"/>
                </a:solidFill>
              </a:rPr>
              <a:t>W</a:t>
            </a:r>
            <a:r>
              <a:rPr lang="en-US" sz="1600" b="0" noProof="0" dirty="0" err="1">
                <a:solidFill>
                  <a:schemeClr val="bg1"/>
                </a:solidFill>
              </a:rPr>
              <a:t>orldwide</a:t>
            </a:r>
            <a:r>
              <a:rPr lang="en-US" sz="1600" b="0" noProof="0" dirty="0">
                <a:solidFill>
                  <a:schemeClr val="bg1"/>
                </a:solidFill>
              </a:rPr>
              <a:t> manufacturer and provider of high-pressure equipment and high-pressure components for the chemical and petrochemical industries</a:t>
            </a:r>
          </a:p>
          <a:p>
            <a:endParaRPr lang="en-US" sz="1600" b="0" noProof="0" dirty="0">
              <a:solidFill>
                <a:schemeClr val="bg1"/>
              </a:solidFill>
            </a:endParaRPr>
          </a:p>
        </p:txBody>
      </p:sp>
      <p:sp>
        <p:nvSpPr>
          <p:cNvPr id="6" name="Text Box 1031">
            <a:extLst>
              <a:ext uri="{FF2B5EF4-FFF2-40B4-BE49-F238E27FC236}">
                <a16:creationId xmlns:a16="http://schemas.microsoft.com/office/drawing/2014/main" id="{772FCC53-9137-5641-AC6A-86851DA7B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500" y="4349617"/>
            <a:ext cx="2684429" cy="1815882"/>
          </a:xfrm>
          <a:prstGeom prst="rect">
            <a:avLst/>
          </a:prstGeom>
          <a:solidFill>
            <a:schemeClr val="tx2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sz="1600" b="0" dirty="0">
                <a:solidFill>
                  <a:schemeClr val="bg1"/>
                </a:solidFill>
              </a:rPr>
              <a:t>European producer of</a:t>
            </a:r>
            <a:br>
              <a:rPr lang="en-US" sz="1600" b="0" dirty="0">
                <a:solidFill>
                  <a:schemeClr val="bg1"/>
                </a:solidFill>
              </a:rPr>
            </a:br>
            <a:r>
              <a:rPr lang="en-US" sz="1600" b="0" dirty="0">
                <a:solidFill>
                  <a:schemeClr val="bg1"/>
                </a:solidFill>
              </a:rPr>
              <a:t>high-pressure pumps</a:t>
            </a:r>
            <a:br>
              <a:rPr lang="en-US" sz="1600" b="0" dirty="0">
                <a:solidFill>
                  <a:schemeClr val="bg1"/>
                </a:solidFill>
              </a:rPr>
            </a:br>
            <a:r>
              <a:rPr lang="en-US" sz="1600" b="0" dirty="0">
                <a:solidFill>
                  <a:schemeClr val="bg1"/>
                </a:solidFill>
              </a:rPr>
              <a:t>with operating pressures between 200 and </a:t>
            </a:r>
            <a:br>
              <a:rPr lang="en-US" sz="1600" b="0" dirty="0">
                <a:solidFill>
                  <a:schemeClr val="bg1"/>
                </a:solidFill>
              </a:rPr>
            </a:br>
            <a:r>
              <a:rPr lang="en-US" sz="1600" b="0" dirty="0">
                <a:solidFill>
                  <a:schemeClr val="bg1"/>
                </a:solidFill>
              </a:rPr>
              <a:t>1,200 </a:t>
            </a:r>
            <a:r>
              <a:rPr lang="en-US" sz="1600" b="0" dirty="0" err="1">
                <a:solidFill>
                  <a:schemeClr val="bg1"/>
                </a:solidFill>
              </a:rPr>
              <a:t>Mpa</a:t>
            </a:r>
            <a:endParaRPr lang="en-US" sz="1600" b="0" dirty="0">
              <a:solidFill>
                <a:schemeClr val="bg1"/>
              </a:solidFill>
            </a:endParaRPr>
          </a:p>
          <a:p>
            <a:endParaRPr lang="en-US" sz="1600" b="0" noProof="0" dirty="0">
              <a:solidFill>
                <a:schemeClr val="bg1"/>
              </a:solidFill>
            </a:endParaRPr>
          </a:p>
          <a:p>
            <a:endParaRPr lang="en-US" sz="1600" noProof="0" dirty="0"/>
          </a:p>
        </p:txBody>
      </p:sp>
      <p:pic>
        <p:nvPicPr>
          <p:cNvPr id="2" name="Grafik 1" descr="Ein Bild, das Auto, Autoteile, Motor, Im Haus enthält.&#10;&#10;Automatisch generierte Beschreibung">
            <a:extLst>
              <a:ext uri="{FF2B5EF4-FFF2-40B4-BE49-F238E27FC236}">
                <a16:creationId xmlns:a16="http://schemas.microsoft.com/office/drawing/2014/main" id="{A824C6D5-B94B-C52E-0A8F-F029BCAB7C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9"/>
          <a:stretch/>
        </p:blipFill>
        <p:spPr>
          <a:xfrm>
            <a:off x="3319715" y="2251104"/>
            <a:ext cx="2684429" cy="2056622"/>
          </a:xfrm>
          <a:prstGeom prst="rect">
            <a:avLst/>
          </a:prstGeom>
        </p:spPr>
      </p:pic>
      <p:pic>
        <p:nvPicPr>
          <p:cNvPr id="3" name="Grafik 2" descr="Ein Bild, das Wolke, Himmel, Screenshot, Gewerbegebäude enthält.&#10;&#10;Automatisch generierte Beschreibung">
            <a:extLst>
              <a:ext uri="{FF2B5EF4-FFF2-40B4-BE49-F238E27FC236}">
                <a16:creationId xmlns:a16="http://schemas.microsoft.com/office/drawing/2014/main" id="{6C339EAC-9F5A-3FAD-78DF-7EE85BA47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24" y="2251104"/>
            <a:ext cx="2715836" cy="2046573"/>
          </a:xfrm>
          <a:prstGeom prst="rect">
            <a:avLst/>
          </a:prstGeom>
        </p:spPr>
      </p:pic>
      <p:pic>
        <p:nvPicPr>
          <p:cNvPr id="12" name="Grafik 11" descr="Ein Bild, das Wildnis, Baum, Screenshot, Wald enthält.&#10;&#10;Automatisch generierte Beschreibung">
            <a:extLst>
              <a:ext uri="{FF2B5EF4-FFF2-40B4-BE49-F238E27FC236}">
                <a16:creationId xmlns:a16="http://schemas.microsoft.com/office/drawing/2014/main" id="{A1A00274-5AC5-EF6F-2875-22C22ABB03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"/>
          <a:stretch/>
        </p:blipFill>
        <p:spPr>
          <a:xfrm>
            <a:off x="9115952" y="2241056"/>
            <a:ext cx="2684164" cy="2059639"/>
          </a:xfrm>
          <a:prstGeom prst="rect">
            <a:avLst/>
          </a:prstGeom>
        </p:spPr>
      </p:pic>
      <p:pic>
        <p:nvPicPr>
          <p:cNvPr id="13" name="Grafik 12" descr="Ein Bild, das Screenshot, Himmel, Fabrik enthält.&#10;&#10;Automatisch generierte Beschreibung">
            <a:extLst>
              <a:ext uri="{FF2B5EF4-FFF2-40B4-BE49-F238E27FC236}">
                <a16:creationId xmlns:a16="http://schemas.microsoft.com/office/drawing/2014/main" id="{CEC48597-68BF-5279-6656-02A47E5BB4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"/>
          <a:stretch/>
        </p:blipFill>
        <p:spPr>
          <a:xfrm>
            <a:off x="6219638" y="2241056"/>
            <a:ext cx="2684164" cy="2046574"/>
          </a:xfrm>
          <a:prstGeom prst="rect">
            <a:avLst/>
          </a:prstGeom>
        </p:spPr>
      </p:pic>
      <p:sp>
        <p:nvSpPr>
          <p:cNvPr id="17" name="Text Box 1031">
            <a:extLst>
              <a:ext uri="{FF2B5EF4-FFF2-40B4-BE49-F238E27FC236}">
                <a16:creationId xmlns:a16="http://schemas.microsoft.com/office/drawing/2014/main" id="{9D23AD62-D97D-B441-BA5F-30B6A6D84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288" y="4359665"/>
            <a:ext cx="2680147" cy="1815882"/>
          </a:xfrm>
          <a:prstGeom prst="rect">
            <a:avLst/>
          </a:prstGeom>
          <a:solidFill>
            <a:schemeClr val="accent1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 fontAlgn="base">
              <a:spcBef>
                <a:spcPct val="0"/>
              </a:spcBef>
              <a:spcAft>
                <a:spcPct val="0"/>
              </a:spcAft>
              <a:defRPr sz="1600" b="0">
                <a:solidFill>
                  <a:schemeClr val="bg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fontAlgn="base">
              <a:spcBef>
                <a:spcPct val="0"/>
              </a:spcBef>
              <a:spcAft>
                <a:spcPct val="0"/>
              </a:spcAft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5pPr>
            <a:lvl6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6pPr>
            <a:lvl7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7pPr>
            <a:lvl8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8pPr>
            <a:lvl9pPr>
              <a:defRPr sz="1700" b="1"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altLang="en-US" dirty="0"/>
              <a:t>Globally acting, Austrian supplier of thermal separation and environmental technology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5624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F8B2473E-4089-B1EE-F7BF-8F20D97D13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noProof="0" dirty="0"/>
              <a:t>GIG </a:t>
            </a:r>
            <a:r>
              <a:rPr lang="en-US" noProof="0" dirty="0" err="1"/>
              <a:t>Karasek</a:t>
            </a:r>
            <a:r>
              <a:rPr lang="en-US" noProof="0" dirty="0"/>
              <a:t> – Our business units</a:t>
            </a:r>
          </a:p>
        </p:txBody>
      </p:sp>
      <p:pic>
        <p:nvPicPr>
          <p:cNvPr id="8" name="Grafik 7" descr="Ein Bild, das Grün, draußen, Person, Pflanze enthält.&#10;&#10;Automatisch generierte Beschreibung">
            <a:extLst>
              <a:ext uri="{FF2B5EF4-FFF2-40B4-BE49-F238E27FC236}">
                <a16:creationId xmlns:a16="http://schemas.microsoft.com/office/drawing/2014/main" id="{4D542D35-BE55-06EC-27E2-BE1BB9C36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46"/>
          <a:stretch/>
        </p:blipFill>
        <p:spPr>
          <a:xfrm>
            <a:off x="6203170" y="2420938"/>
            <a:ext cx="2700000" cy="1842347"/>
          </a:xfrm>
          <a:prstGeom prst="rect">
            <a:avLst/>
          </a:prstGeom>
        </p:spPr>
      </p:pic>
      <p:sp>
        <p:nvSpPr>
          <p:cNvPr id="7" name="Text Box 1031">
            <a:extLst>
              <a:ext uri="{FF2B5EF4-FFF2-40B4-BE49-F238E27FC236}">
                <a16:creationId xmlns:a16="http://schemas.microsoft.com/office/drawing/2014/main" id="{5C5E7FC7-5932-5907-2C80-8A0E91D29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3170" y="4319473"/>
            <a:ext cx="2700000" cy="1754326"/>
          </a:xfrm>
          <a:prstGeom prst="rect">
            <a:avLst/>
          </a:prstGeom>
          <a:solidFill>
            <a:schemeClr val="accent2"/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Environmental Technologies</a:t>
            </a:r>
          </a:p>
          <a:p>
            <a:endParaRPr lang="en-US" altLang="en-US" sz="1200" b="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  <a:p>
            <a:r>
              <a:rPr lang="en-US" altLang="en-US" sz="16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CO</a:t>
            </a:r>
            <a:r>
              <a:rPr lang="en-US" altLang="en-US" sz="1600" b="0" baseline="-250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2</a:t>
            </a:r>
            <a:r>
              <a:rPr lang="en-US" altLang="en-US" sz="16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 valorization and industrial heat pump technology for a sustainable economy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83C9E2A-B873-6EBB-3252-71268F8D5F86}"/>
              </a:ext>
            </a:extLst>
          </p:cNvPr>
          <p:cNvGrpSpPr/>
          <p:nvPr/>
        </p:nvGrpSpPr>
        <p:grpSpPr>
          <a:xfrm>
            <a:off x="3305579" y="2420938"/>
            <a:ext cx="2715836" cy="3649194"/>
            <a:chOff x="4517510" y="2426628"/>
            <a:chExt cx="2715836" cy="3649194"/>
          </a:xfrm>
        </p:grpSpPr>
        <p:sp>
          <p:nvSpPr>
            <p:cNvPr id="4" name="Text Box 1031">
              <a:extLst>
                <a:ext uri="{FF2B5EF4-FFF2-40B4-BE49-F238E27FC236}">
                  <a16:creationId xmlns:a16="http://schemas.microsoft.com/office/drawing/2014/main" id="{BE41BE54-4CAB-E85A-F709-337823CBB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7510" y="4321496"/>
              <a:ext cx="2715836" cy="1754326"/>
            </a:xfrm>
            <a:prstGeom prst="rect">
              <a:avLst/>
            </a:prstGeom>
            <a:solidFill>
              <a:srgbClr val="1998D4"/>
            </a:solidFill>
            <a:ln w="19050" cap="sq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1pPr>
              <a:lvl2pPr marL="342900" indent="114300" algn="l" rtl="0" fontAlgn="base">
                <a:spcBef>
                  <a:spcPct val="0"/>
                </a:spcBef>
                <a:spcAft>
                  <a:spcPct val="0"/>
                </a:spcAft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2pPr>
              <a:lvl3pPr marL="685800" indent="228600" algn="l" rtl="0" fontAlgn="base">
                <a:spcBef>
                  <a:spcPct val="0"/>
                </a:spcBef>
                <a:spcAft>
                  <a:spcPct val="0"/>
                </a:spcAft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3pPr>
              <a:lvl4pPr marL="1028700" indent="342900" algn="l" rtl="0" fontAlgn="base">
                <a:spcBef>
                  <a:spcPct val="0"/>
                </a:spcBef>
                <a:spcAft>
                  <a:spcPct val="0"/>
                </a:spcAft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4pPr>
              <a:lvl5pPr marL="1371600" indent="457200" algn="l" rtl="0" fontAlgn="base">
                <a:spcBef>
                  <a:spcPct val="0"/>
                </a:spcBef>
                <a:spcAft>
                  <a:spcPct val="0"/>
                </a:spcAft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5pPr>
              <a:lvl6pPr marL="2286000" algn="l" defTabSz="914400" rtl="0" eaLnBrk="1" latinLnBrk="0" hangingPunct="1"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6pPr>
              <a:lvl7pPr marL="2743200" algn="l" defTabSz="914400" rtl="0" eaLnBrk="1" latinLnBrk="0" hangingPunct="1"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7pPr>
              <a:lvl8pPr marL="3200400" algn="l" defTabSz="914400" rtl="0" eaLnBrk="1" latinLnBrk="0" hangingPunct="1"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8pPr>
              <a:lvl9pPr marL="3657600" algn="l" defTabSz="914400" rtl="0" eaLnBrk="1" latinLnBrk="0" hangingPunct="1"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9pPr>
            </a:lstStyle>
            <a:p>
              <a:r>
                <a:rPr lang="en-US" alt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</a:rPr>
                <a:t>Thin-film and Short-path Technology </a:t>
              </a:r>
              <a:endParaRPr lang="en-US" altLang="en-US" sz="12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endParaRPr>
            </a:p>
            <a:p>
              <a:endParaRPr lang="en-US" altLang="en-US" sz="12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endParaRPr>
            </a:p>
            <a:p>
              <a:r>
                <a:rPr lang="en-US" altLang="en-US" sz="1600" b="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</a:rPr>
                <a:t>Different types of evaporators for complex tasks and tailored process solutions</a:t>
              </a:r>
            </a:p>
          </p:txBody>
        </p:sp>
        <p:pic>
          <p:nvPicPr>
            <p:cNvPr id="9" name="Grafik 8" descr="Ein Bild, das Himmel, draußen, Bautechnik, Baustelle enthält.&#10;&#10;Automatisch generierte Beschreibung">
              <a:extLst>
                <a:ext uri="{FF2B5EF4-FFF2-40B4-BE49-F238E27FC236}">
                  <a16:creationId xmlns:a16="http://schemas.microsoft.com/office/drawing/2014/main" id="{56D479B1-1020-0A0E-524B-43433D046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9000" contras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987"/>
            <a:stretch/>
          </p:blipFill>
          <p:spPr>
            <a:xfrm>
              <a:off x="4517510" y="2426628"/>
              <a:ext cx="2700000" cy="1842347"/>
            </a:xfrm>
            <a:prstGeom prst="rect">
              <a:avLst/>
            </a:prstGeom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92C50A4-8D13-BF48-1A6D-AC34B0BAA682}"/>
              </a:ext>
            </a:extLst>
          </p:cNvPr>
          <p:cNvGrpSpPr/>
          <p:nvPr/>
        </p:nvGrpSpPr>
        <p:grpSpPr>
          <a:xfrm>
            <a:off x="407988" y="2426629"/>
            <a:ext cx="2700000" cy="3647170"/>
            <a:chOff x="1225063" y="2426629"/>
            <a:chExt cx="2700000" cy="3647170"/>
          </a:xfrm>
        </p:grpSpPr>
        <p:sp>
          <p:nvSpPr>
            <p:cNvPr id="6" name="Text Box 1031">
              <a:extLst>
                <a:ext uri="{FF2B5EF4-FFF2-40B4-BE49-F238E27FC236}">
                  <a16:creationId xmlns:a16="http://schemas.microsoft.com/office/drawing/2014/main" id="{772FCC53-9137-5641-AC6A-86851DA7BD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2848" y="4319473"/>
              <a:ext cx="2684429" cy="1754326"/>
            </a:xfrm>
            <a:prstGeom prst="rect">
              <a:avLst/>
            </a:prstGeom>
            <a:solidFill>
              <a:srgbClr val="1998D4"/>
            </a:solidFill>
            <a:ln w="19050" cap="sq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1pPr>
              <a:lvl2pPr marL="342900" indent="114300" algn="l" rtl="0" fontAlgn="base">
                <a:spcBef>
                  <a:spcPct val="0"/>
                </a:spcBef>
                <a:spcAft>
                  <a:spcPct val="0"/>
                </a:spcAft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2pPr>
              <a:lvl3pPr marL="685800" indent="228600" algn="l" rtl="0" fontAlgn="base">
                <a:spcBef>
                  <a:spcPct val="0"/>
                </a:spcBef>
                <a:spcAft>
                  <a:spcPct val="0"/>
                </a:spcAft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3pPr>
              <a:lvl4pPr marL="1028700" indent="342900" algn="l" rtl="0" fontAlgn="base">
                <a:spcBef>
                  <a:spcPct val="0"/>
                </a:spcBef>
                <a:spcAft>
                  <a:spcPct val="0"/>
                </a:spcAft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4pPr>
              <a:lvl5pPr marL="1371600" indent="457200" algn="l" rtl="0" fontAlgn="base">
                <a:spcBef>
                  <a:spcPct val="0"/>
                </a:spcBef>
                <a:spcAft>
                  <a:spcPct val="0"/>
                </a:spcAft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5pPr>
              <a:lvl6pPr marL="2286000" algn="l" defTabSz="914400" rtl="0" eaLnBrk="1" latinLnBrk="0" hangingPunct="1"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6pPr>
              <a:lvl7pPr marL="2743200" algn="l" defTabSz="914400" rtl="0" eaLnBrk="1" latinLnBrk="0" hangingPunct="1"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7pPr>
              <a:lvl8pPr marL="3200400" algn="l" defTabSz="914400" rtl="0" eaLnBrk="1" latinLnBrk="0" hangingPunct="1"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8pPr>
              <a:lvl9pPr marL="3657600" algn="l" defTabSz="914400" rtl="0" eaLnBrk="1" latinLnBrk="0" hangingPunct="1">
                <a:defRPr sz="1700" b="1" kern="1200">
                  <a:solidFill>
                    <a:schemeClr val="tx1"/>
                  </a:solidFill>
                  <a:latin typeface="Helvetica" pitchFamily="34" charset="0"/>
                  <a:ea typeface="ヒラギノ角ゴ Pro W3"/>
                  <a:cs typeface="ヒラギノ角ゴ Pro W3"/>
                </a:defRPr>
              </a:lvl9pPr>
            </a:lstStyle>
            <a:p>
              <a:r>
                <a:rPr lang="en-US" altLang="en-US" sz="1600" b="1" dirty="0">
                  <a:solidFill>
                    <a:schemeClr val="bg1"/>
                  </a:solidFill>
                </a:rPr>
                <a:t>Conventional Evaporation Technology </a:t>
              </a:r>
            </a:p>
            <a:p>
              <a:endParaRPr lang="en-US" altLang="en-US" sz="12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endParaRPr>
            </a:p>
            <a:p>
              <a:r>
                <a:rPr lang="en-US" altLang="en-US" sz="1600" b="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</a:rPr>
                <a:t>Different types of evaporators and tailor-made process solutions for</a:t>
              </a:r>
            </a:p>
            <a:p>
              <a:r>
                <a:rPr lang="en-US" altLang="en-US" sz="1600" b="0" dirty="0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</a:rPr>
                <a:t>high evaporation rates</a:t>
              </a:r>
            </a:p>
          </p:txBody>
        </p:sp>
        <p:pic>
          <p:nvPicPr>
            <p:cNvPr id="10" name="Grafik 9" descr="Ein Bild, das Himmel, Industrie, Pfeife Flöte Rohr, draußen enthält.&#10;&#10;Automatisch generierte Beschreibung">
              <a:extLst>
                <a:ext uri="{FF2B5EF4-FFF2-40B4-BE49-F238E27FC236}">
                  <a16:creationId xmlns:a16="http://schemas.microsoft.com/office/drawing/2014/main" id="{7DF1A68B-2339-7F6F-ECB4-27B9A5A7BC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5063" y="2426629"/>
              <a:ext cx="2700000" cy="1842347"/>
            </a:xfrm>
            <a:prstGeom prst="rect">
              <a:avLst/>
            </a:prstGeom>
          </p:spPr>
        </p:pic>
      </p:grpSp>
      <p:sp>
        <p:nvSpPr>
          <p:cNvPr id="15" name="Text Box 1031">
            <a:extLst>
              <a:ext uri="{FF2B5EF4-FFF2-40B4-BE49-F238E27FC236}">
                <a16:creationId xmlns:a16="http://schemas.microsoft.com/office/drawing/2014/main" id="{EAE8B7C8-989A-742A-0BFE-14CB579E1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4925" y="4315806"/>
            <a:ext cx="2684164" cy="1754326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 cap="sq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1pPr>
            <a:lvl2pPr marL="342900" indent="1143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2pPr>
            <a:lvl3pPr marL="685800" indent="2286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3pPr>
            <a:lvl4pPr marL="1028700" indent="3429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4pPr>
            <a:lvl5pPr marL="1371600" indent="457200" algn="l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1700" b="1" kern="1200">
                <a:solidFill>
                  <a:schemeClr val="tx1"/>
                </a:solidFill>
                <a:latin typeface="Helvetica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Technical Center</a:t>
            </a:r>
          </a:p>
          <a:p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  <a:p>
            <a:endParaRPr lang="en-US" altLang="en-US" sz="1200" b="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  <a:p>
            <a:r>
              <a:rPr lang="en-US" altLang="en-US" sz="1600" b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Laboratory tests, pilot test and scale up concepts for thermal separation and environmental technologies</a:t>
            </a:r>
          </a:p>
        </p:txBody>
      </p:sp>
      <p:pic>
        <p:nvPicPr>
          <p:cNvPr id="16" name="Grafik 15" descr="Ein Bild, das Himmel, Gebäude, draußen, Architektur enthält.&#10;&#10;Automatisch generierte Beschreibung">
            <a:extLst>
              <a:ext uri="{FF2B5EF4-FFF2-40B4-BE49-F238E27FC236}">
                <a16:creationId xmlns:a16="http://schemas.microsoft.com/office/drawing/2014/main" id="{675BD848-8D11-05DB-DEB1-3DDC3BB03B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9"/>
          <a:stretch/>
        </p:blipFill>
        <p:spPr>
          <a:xfrm>
            <a:off x="9069089" y="2420938"/>
            <a:ext cx="2700000" cy="184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9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Kleidung, Person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9949F5AD-A939-78BD-4CEF-23A9EDCA7F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/>
          <a:stretch/>
        </p:blipFill>
        <p:spPr>
          <a:xfrm>
            <a:off x="6743700" y="2420938"/>
            <a:ext cx="5040313" cy="3420481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0D111E-3CE7-C809-BDFF-72976EE7D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9" y="2420938"/>
            <a:ext cx="6238578" cy="4002087"/>
          </a:xfrm>
        </p:spPr>
        <p:txBody>
          <a:bodyPr/>
          <a:lstStyle/>
          <a:p>
            <a:pPr indent="0">
              <a:buSzPct val="70000"/>
              <a:buNone/>
            </a:pPr>
            <a:r>
              <a:rPr lang="en-US" noProof="0" dirty="0"/>
              <a:t>New business unit established in 2022</a:t>
            </a:r>
          </a:p>
          <a:p>
            <a:pPr indent="0">
              <a:buSzPct val="70000"/>
              <a:buNone/>
            </a:pPr>
            <a:r>
              <a:rPr lang="en-US" noProof="0" dirty="0"/>
              <a:t>Focusing on </a:t>
            </a:r>
            <a:endParaRPr lang="en-US" b="1" noProof="0" dirty="0"/>
          </a:p>
          <a:p>
            <a:pPr indent="0">
              <a:buSzPct val="70000"/>
              <a:buNone/>
            </a:pPr>
            <a:r>
              <a:rPr lang="en-US" dirty="0">
                <a:solidFill>
                  <a:schemeClr val="accent1"/>
                </a:solidFill>
              </a:rPr>
              <a:t>DEFOSSILIZATION</a:t>
            </a:r>
            <a:endParaRPr lang="en-US" b="1" dirty="0">
              <a:solidFill>
                <a:schemeClr val="accent1"/>
              </a:solidFill>
            </a:endParaRPr>
          </a:p>
          <a:p>
            <a:pPr indent="0">
              <a:buSzPct val="70000"/>
              <a:buNone/>
            </a:pPr>
            <a:r>
              <a:rPr lang="en-US" b="1" noProof="0" dirty="0"/>
              <a:t>CO</a:t>
            </a:r>
            <a:r>
              <a:rPr lang="en-US" b="1" baseline="-25000" noProof="0" dirty="0"/>
              <a:t>2</a:t>
            </a:r>
            <a:r>
              <a:rPr lang="en-US" b="1" noProof="0" dirty="0"/>
              <a:t> valorization </a:t>
            </a:r>
            <a:r>
              <a:rPr lang="en-US" noProof="0" dirty="0"/>
              <a:t>= transformation of carbon dioxide into chemicals and fuels</a:t>
            </a:r>
            <a:br>
              <a:rPr lang="en-US" noProof="0" dirty="0"/>
            </a:br>
            <a:endParaRPr lang="en-US" noProof="0" dirty="0"/>
          </a:p>
          <a:p>
            <a:pPr indent="0">
              <a:buSzPct val="70000"/>
              <a:buNone/>
            </a:pPr>
            <a:r>
              <a:rPr lang="en-US" dirty="0">
                <a:solidFill>
                  <a:schemeClr val="accent1"/>
                </a:solidFill>
              </a:rPr>
              <a:t>DECARBONIZATION</a:t>
            </a:r>
            <a:endParaRPr lang="en-US" noProof="0" dirty="0">
              <a:solidFill>
                <a:schemeClr val="accent1"/>
              </a:solidFill>
            </a:endParaRPr>
          </a:p>
          <a:p>
            <a:pPr indent="0">
              <a:buSzPct val="70000"/>
              <a:buNone/>
            </a:pPr>
            <a:r>
              <a:rPr lang="en-US" b="1" dirty="0"/>
              <a:t>Waste heat utilization </a:t>
            </a:r>
            <a:r>
              <a:rPr lang="en-US" dirty="0"/>
              <a:t>by means of</a:t>
            </a:r>
            <a:br>
              <a:rPr lang="en-US" dirty="0"/>
            </a:br>
            <a:r>
              <a:rPr lang="en-US" dirty="0" err="1"/>
              <a:t>CompriVAP</a:t>
            </a:r>
            <a:r>
              <a:rPr lang="en-US" dirty="0"/>
              <a:t> industrial heat pump solution</a:t>
            </a:r>
            <a:endParaRPr lang="en-US" noProof="0" dirty="0"/>
          </a:p>
          <a:p>
            <a:endParaRPr lang="en-US" noProof="0" dirty="0"/>
          </a:p>
        </p:txBody>
      </p:sp>
      <p:pic>
        <p:nvPicPr>
          <p:cNvPr id="5" name="Grafik 4" descr="Ein Bild, das Kreis, Grafiken, Logo, Schrift enthält.&#10;&#10;Automatisch generierte Beschreibung">
            <a:extLst>
              <a:ext uri="{FF2B5EF4-FFF2-40B4-BE49-F238E27FC236}">
                <a16:creationId xmlns:a16="http://schemas.microsoft.com/office/drawing/2014/main" id="{D2B4A3FC-B28C-8E5D-8AED-53F37524B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671" y="1716054"/>
            <a:ext cx="1078994" cy="1078994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7FCC769-286F-BC6A-46D1-929FB58311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Environmental Technologies</a:t>
            </a:r>
            <a:endParaRPr lang="de-AT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7AAE5B5-9FE2-DB33-46E9-2F4766B4C218}"/>
              </a:ext>
            </a:extLst>
          </p:cNvPr>
          <p:cNvSpPr txBox="1">
            <a:spLocks/>
          </p:cNvSpPr>
          <p:nvPr/>
        </p:nvSpPr>
        <p:spPr>
          <a:xfrm>
            <a:off x="6652009" y="5842000"/>
            <a:ext cx="5132003" cy="686105"/>
          </a:xfrm>
          <a:prstGeom prst="rect">
            <a:avLst/>
          </a:prstGeom>
        </p:spPr>
        <p:txBody>
          <a:bodyPr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400" dirty="0">
                <a:solidFill>
                  <a:schemeClr val="accent1"/>
                </a:solidFill>
              </a:rPr>
              <a:t>GIG Karasek Team Environmental Technologies</a:t>
            </a:r>
            <a:r>
              <a:rPr lang="en-US" sz="14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5564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0D111E-3CE7-C809-BDFF-72976EE7D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9" y="1978813"/>
            <a:ext cx="6161051" cy="2593188"/>
          </a:xfrm>
        </p:spPr>
        <p:txBody>
          <a:bodyPr/>
          <a:lstStyle/>
          <a:p>
            <a:pPr indent="0">
              <a:buSzPct val="70000"/>
              <a:buNone/>
            </a:pPr>
            <a:r>
              <a:rPr lang="en-US" sz="2800" dirty="0">
                <a:solidFill>
                  <a:srgbClr val="1998D4"/>
                </a:solidFill>
              </a:rPr>
              <a:t>Present problem</a:t>
            </a:r>
          </a:p>
          <a:p>
            <a:pPr marL="227013" marR="0" lvl="0" indent="-227013" fontAlgn="auto">
              <a:spcAft>
                <a:spcPts val="0"/>
              </a:spcAft>
              <a:defRPr/>
            </a:pPr>
            <a:r>
              <a:rPr lang="en-US" dirty="0"/>
              <a:t>Exhaust steam and wastewater are typical waste heat streams</a:t>
            </a:r>
          </a:p>
          <a:p>
            <a:pPr marL="227013" indent="-227013">
              <a:defRPr/>
            </a:pPr>
            <a:r>
              <a:rPr lang="en-US" dirty="0"/>
              <a:t>Largely not reused, although a significant amount of energy is still contained</a:t>
            </a:r>
          </a:p>
          <a:p>
            <a:pPr marL="227013" marR="0" lvl="0" indent="-227013" fontAlgn="auto">
              <a:spcAft>
                <a:spcPts val="0"/>
              </a:spcAft>
              <a:defRPr/>
            </a:pPr>
            <a:r>
              <a:rPr lang="en-US" dirty="0"/>
              <a:t>Furthermore, cooling down/additional energy input is needed for environmental release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40B025-EDBC-99AD-6664-11C7BD9B53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noProof="0" dirty="0"/>
              <a:t>unused waste heat in industry</a:t>
            </a:r>
          </a:p>
        </p:txBody>
      </p:sp>
      <p:pic>
        <p:nvPicPr>
          <p:cNvPr id="5" name="Grafik 4" descr="Ein Bild, das Screenshot, Grafiken, Rauch enthält.&#10;&#10;Automatisch generierte Beschreibung">
            <a:extLst>
              <a:ext uri="{FF2B5EF4-FFF2-40B4-BE49-F238E27FC236}">
                <a16:creationId xmlns:a16="http://schemas.microsoft.com/office/drawing/2014/main" id="{B6F2BDE9-AE42-1CBF-E70F-B66C0422D4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" r="2019"/>
          <a:stretch/>
        </p:blipFill>
        <p:spPr>
          <a:xfrm>
            <a:off x="6743700" y="2420938"/>
            <a:ext cx="5040313" cy="3421062"/>
          </a:xfrm>
          <a:prstGeom prst="rect">
            <a:avLst/>
          </a:prstGeom>
        </p:spPr>
      </p:pic>
      <p:pic>
        <p:nvPicPr>
          <p:cNvPr id="12" name="Grafik 11" descr="Ein Bild, das Grafiken, Clipart, Symbol, Kreis enthält.&#10;&#10;Automatisch generierte Beschreibung">
            <a:extLst>
              <a:ext uri="{FF2B5EF4-FFF2-40B4-BE49-F238E27FC236}">
                <a16:creationId xmlns:a16="http://schemas.microsoft.com/office/drawing/2014/main" id="{DA27B50F-0580-D3F1-8E4B-8163B67BF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144" y="1700213"/>
            <a:ext cx="1078994" cy="1078994"/>
          </a:xfrm>
          <a:prstGeom prst="rect">
            <a:avLst/>
          </a:pr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B358CB16-FC6A-E060-5C47-342E16C00998}"/>
              </a:ext>
            </a:extLst>
          </p:cNvPr>
          <p:cNvSpPr txBox="1">
            <a:spLocks/>
          </p:cNvSpPr>
          <p:nvPr/>
        </p:nvSpPr>
        <p:spPr>
          <a:xfrm>
            <a:off x="300039" y="4943794"/>
            <a:ext cx="6443661" cy="1848184"/>
          </a:xfrm>
          <a:prstGeom prst="rect">
            <a:avLst/>
          </a:prstGeom>
        </p:spPr>
        <p:txBody>
          <a:bodyPr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rgbClr val="1998D4"/>
                </a:solidFill>
              </a:rPr>
              <a:t>Renewable Energy Directive (RED III-EU/22023/2413)</a:t>
            </a:r>
          </a:p>
          <a:p>
            <a:pPr marL="227013" indent="-227013">
              <a:defRPr/>
            </a:pPr>
            <a:r>
              <a:rPr lang="en-US" i="1" dirty="0"/>
              <a:t>§22a Mainstreaming renewable energy in industry</a:t>
            </a:r>
          </a:p>
          <a:p>
            <a:pPr marL="227013" indent="-227013">
              <a:defRPr/>
            </a:pPr>
            <a:r>
              <a:rPr lang="en-US" i="1" dirty="0"/>
              <a:t> … Waste Heat can be included under conditions 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352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0D111E-3CE7-C809-BDFF-72976EE7D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8" y="2420938"/>
            <a:ext cx="6283422" cy="4002087"/>
          </a:xfrm>
        </p:spPr>
        <p:txBody>
          <a:bodyPr/>
          <a:lstStyle/>
          <a:p>
            <a:pPr indent="0">
              <a:buSzPct val="70000"/>
              <a:buNone/>
            </a:pPr>
            <a:r>
              <a:rPr lang="en-US" noProof="0" dirty="0">
                <a:solidFill>
                  <a:srgbClr val="1998D4"/>
                </a:solidFill>
              </a:rPr>
              <a:t>WHY WASTE HEAT UTILIZATION?</a:t>
            </a:r>
          </a:p>
          <a:p>
            <a:pPr indent="0">
              <a:buSzPct val="70000"/>
              <a:buNone/>
            </a:pPr>
            <a:endParaRPr lang="en-US" noProof="0" dirty="0">
              <a:solidFill>
                <a:srgbClr val="1998D4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  <a:tabLst>
                <a:tab pos="266700" algn="l"/>
              </a:tabLst>
            </a:pPr>
            <a:r>
              <a:rPr lang="en-US" b="1" noProof="0" dirty="0"/>
              <a:t>Reuse waste heat</a:t>
            </a:r>
            <a:endParaRPr lang="en-US" b="1" dirty="0"/>
          </a:p>
          <a:p>
            <a:pPr indent="0">
              <a:buNone/>
              <a:tabLst>
                <a:tab pos="266700" algn="l"/>
              </a:tabLst>
            </a:pPr>
            <a:r>
              <a:rPr lang="en-US" b="1" noProof="0" dirty="0">
                <a:sym typeface="Wingdings" panose="05000000000000000000" pitchFamily="2" charset="2"/>
              </a:rPr>
              <a:t>	  </a:t>
            </a:r>
            <a:r>
              <a:rPr lang="en-US" noProof="0" dirty="0">
                <a:sym typeface="Wingdings" panose="05000000000000000000" pitchFamily="2" charset="2"/>
              </a:rPr>
              <a:t> Reduction of primary energy demand</a:t>
            </a:r>
            <a:endParaRPr lang="en-US" b="1" dirty="0">
              <a:sym typeface="Wingdings" panose="05000000000000000000" pitchFamily="2" charset="2"/>
            </a:endParaRPr>
          </a:p>
          <a:p>
            <a:pPr indent="0">
              <a:buNone/>
              <a:tabLst>
                <a:tab pos="266700" algn="l"/>
              </a:tabLst>
            </a:pPr>
            <a:r>
              <a:rPr lang="en-US" b="1" noProof="0" dirty="0">
                <a:sym typeface="Wingdings" panose="05000000000000000000" pitchFamily="2" charset="2"/>
              </a:rPr>
              <a:t>	</a:t>
            </a:r>
            <a:r>
              <a:rPr lang="en-US" b="1" dirty="0">
                <a:sym typeface="Wingdings" panose="05000000000000000000" pitchFamily="2" charset="2"/>
              </a:rPr>
              <a:t>  </a:t>
            </a:r>
            <a:r>
              <a:rPr lang="en-US" noProof="0" dirty="0">
                <a:sym typeface="Wingdings" panose="05000000000000000000" pitchFamily="2" charset="2"/>
              </a:rPr>
              <a:t> </a:t>
            </a:r>
            <a:r>
              <a:rPr lang="en-US" dirty="0">
                <a:sym typeface="Wingdings" panose="05000000000000000000" pitchFamily="2" charset="2"/>
              </a:rPr>
              <a:t>S</a:t>
            </a:r>
            <a:r>
              <a:rPr lang="en-US" noProof="0" dirty="0" err="1">
                <a:sym typeface="Wingdings" panose="05000000000000000000" pitchFamily="2" charset="2"/>
              </a:rPr>
              <a:t>ignificant</a:t>
            </a:r>
            <a:r>
              <a:rPr lang="en-US" noProof="0" dirty="0">
                <a:sym typeface="Wingdings" panose="05000000000000000000" pitchFamily="2" charset="2"/>
              </a:rPr>
              <a:t> reduction of CO</a:t>
            </a:r>
            <a:r>
              <a:rPr lang="en-US" baseline="-25000" noProof="0" dirty="0">
                <a:sym typeface="Wingdings" panose="05000000000000000000" pitchFamily="2" charset="2"/>
              </a:rPr>
              <a:t>2</a:t>
            </a:r>
            <a:r>
              <a:rPr lang="en-US" noProof="0" dirty="0">
                <a:sym typeface="Wingdings" panose="05000000000000000000" pitchFamily="2" charset="2"/>
              </a:rPr>
              <a:t> emissions possible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 noProof="0" dirty="0">
                <a:sym typeface="Wingdings" panose="05000000000000000000" pitchFamily="2" charset="2"/>
              </a:rPr>
              <a:t>Economic use of resources</a:t>
            </a:r>
          </a:p>
          <a:p>
            <a:pPr indent="0">
              <a:buNone/>
              <a:tabLst>
                <a:tab pos="266700" algn="l"/>
              </a:tabLst>
            </a:pPr>
            <a:r>
              <a:rPr lang="en-US" dirty="0">
                <a:sym typeface="Wingdings" panose="05000000000000000000" pitchFamily="2" charset="2"/>
              </a:rPr>
              <a:t>	   less fresh steam and cooling water demand</a:t>
            </a:r>
            <a:endParaRPr lang="en-US" noProof="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ym typeface="Wingdings" panose="05000000000000000000" pitchFamily="2" charset="2"/>
              </a:rPr>
              <a:t>High potential of </a:t>
            </a:r>
            <a:r>
              <a:rPr lang="en-US" b="1" dirty="0">
                <a:sym typeface="Wingdings" panose="05000000000000000000" pitchFamily="2" charset="2"/>
              </a:rPr>
              <a:t>OPEX savings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b="1" noProof="0" dirty="0"/>
          </a:p>
          <a:p>
            <a:endParaRPr lang="en-US" noProof="0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40B025-EDBC-99AD-6664-11C7BD9B53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cap="none" dirty="0"/>
              <a:t>NEED FOR WASTE HEAT UTILISATION</a:t>
            </a:r>
            <a:endParaRPr lang="en-US" noProof="0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5379E4B2-DFCC-F74A-03C8-BB0B0E25FF66}"/>
              </a:ext>
            </a:extLst>
          </p:cNvPr>
          <p:cNvSpPr/>
          <p:nvPr/>
        </p:nvSpPr>
        <p:spPr>
          <a:xfrm>
            <a:off x="6383338" y="6079826"/>
            <a:ext cx="1410350" cy="47179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AT"/>
          </a:p>
        </p:txBody>
      </p:sp>
      <p:pic>
        <p:nvPicPr>
          <p:cNvPr id="4" name="Grafik 3" descr="Ein Bild, das Kreis, Grafiken, Logo, Schrift enthält.&#10;&#10;Automatisch generierte Beschreibung">
            <a:extLst>
              <a:ext uri="{FF2B5EF4-FFF2-40B4-BE49-F238E27FC236}">
                <a16:creationId xmlns:a16="http://schemas.microsoft.com/office/drawing/2014/main" id="{3FEFB839-E6BE-67C2-C014-DB27ED394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734" y="3401390"/>
            <a:ext cx="1078994" cy="1078994"/>
          </a:xfrm>
          <a:prstGeom prst="rect">
            <a:avLst/>
          </a:prstGeom>
        </p:spPr>
      </p:pic>
      <p:pic>
        <p:nvPicPr>
          <p:cNvPr id="6" name="Grafik 5" descr="Ein Bild, das draußen, Grün, Ball, Gelände enthält.&#10;&#10;Automatisch generierte Beschreibung">
            <a:extLst>
              <a:ext uri="{FF2B5EF4-FFF2-40B4-BE49-F238E27FC236}">
                <a16:creationId xmlns:a16="http://schemas.microsoft.com/office/drawing/2014/main" id="{A5D6CE3C-D059-23FB-ABFC-43AD97A734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2" t="4014" r="6810"/>
          <a:stretch/>
        </p:blipFill>
        <p:spPr>
          <a:xfrm>
            <a:off x="6743701" y="2420938"/>
            <a:ext cx="5448300" cy="3924300"/>
          </a:xfrm>
          <a:prstGeom prst="rect">
            <a:avLst/>
          </a:prstGeom>
        </p:spPr>
      </p:pic>
      <p:pic>
        <p:nvPicPr>
          <p:cNvPr id="7" name="Grafik 6" descr="Ein Bild, das Kreis, Grafiken, Logo, Schrift enthält.&#10;&#10;Automatisch generierte Beschreibung">
            <a:extLst>
              <a:ext uri="{FF2B5EF4-FFF2-40B4-BE49-F238E27FC236}">
                <a16:creationId xmlns:a16="http://schemas.microsoft.com/office/drawing/2014/main" id="{6D1727D5-B901-C632-9F45-8DCA23249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734" y="1881441"/>
            <a:ext cx="1078994" cy="1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9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Pflanze, draußen, Himmel, Gras enthält.&#10;&#10;KI-generierte Inhalte können fehlerhaft sein.">
            <a:extLst>
              <a:ext uri="{FF2B5EF4-FFF2-40B4-BE49-F238E27FC236}">
                <a16:creationId xmlns:a16="http://schemas.microsoft.com/office/drawing/2014/main" id="{976ECECE-9199-1A86-EFB8-94525D0885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3850" y="1235647"/>
            <a:ext cx="6848150" cy="5265737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1FB890-A709-A6D3-080A-236B48ACA6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dirty="0"/>
              <a:t>A solution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052A304-2492-01C2-FC83-5736DF82D170}"/>
              </a:ext>
            </a:extLst>
          </p:cNvPr>
          <p:cNvSpPr txBox="1">
            <a:spLocks/>
          </p:cNvSpPr>
          <p:nvPr/>
        </p:nvSpPr>
        <p:spPr>
          <a:xfrm>
            <a:off x="581025" y="2167760"/>
            <a:ext cx="4077716" cy="390004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Bef>
                <a:spcPts val="600"/>
              </a:spcBef>
              <a:buClr>
                <a:srgbClr val="1998D4"/>
              </a:buClr>
              <a:buSzPct val="70000"/>
              <a:tabLst>
                <a:tab pos="900000" algn="l"/>
              </a:tabLst>
              <a:defRPr/>
            </a:pPr>
            <a:endParaRPr lang="en-US" sz="3600" dirty="0">
              <a:solidFill>
                <a:srgbClr val="1998D4"/>
              </a:solidFill>
              <a:ea typeface="+mn-ea"/>
              <a:cs typeface="+mn-cs"/>
            </a:endParaRPr>
          </a:p>
          <a:p>
            <a:pPr defTabSz="914400">
              <a:spcBef>
                <a:spcPts val="6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None/>
              <a:tabLst>
                <a:tab pos="900000" algn="l"/>
              </a:tabLst>
              <a:defRPr/>
            </a:pPr>
            <a:r>
              <a:rPr lang="en-US" sz="3600" dirty="0">
                <a:solidFill>
                  <a:srgbClr val="1998D4"/>
                </a:solidFill>
                <a:latin typeface="Arial" panose="020B0604020202020204"/>
                <a:ea typeface="+mn-ea"/>
                <a:cs typeface="+mn-cs"/>
              </a:rPr>
              <a:t>Steam generation by industrial waste heat utilization</a:t>
            </a:r>
          </a:p>
        </p:txBody>
      </p:sp>
      <p:pic>
        <p:nvPicPr>
          <p:cNvPr id="6" name="Grafik 5" descr="Ein Bild, das Schrift, Grafiken, Grafikdesign, Text enthält.&#10;&#10;Automatisch generierte Beschreibung">
            <a:extLst>
              <a:ext uri="{FF2B5EF4-FFF2-40B4-BE49-F238E27FC236}">
                <a16:creationId xmlns:a16="http://schemas.microsoft.com/office/drawing/2014/main" id="{F43ECE26-E568-6713-45C7-596B5DD34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2333298"/>
            <a:ext cx="3572119" cy="66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76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0D111E-3CE7-C809-BDFF-72976EE7D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9" y="2420938"/>
            <a:ext cx="6443661" cy="4002087"/>
          </a:xfrm>
        </p:spPr>
        <p:txBody>
          <a:bodyPr/>
          <a:lstStyle/>
          <a:p>
            <a:pPr indent="0">
              <a:buNone/>
            </a:pPr>
            <a:r>
              <a:rPr lang="en-US" noProof="0" dirty="0">
                <a:solidFill>
                  <a:srgbClr val="1998D4"/>
                </a:solidFill>
              </a:rPr>
              <a:t>MAIN FUNCTIONAL PRINCIPLE</a:t>
            </a:r>
          </a:p>
          <a:p>
            <a:pPr indent="0">
              <a:buNone/>
            </a:pPr>
            <a:r>
              <a:rPr lang="en-US" noProof="0" dirty="0"/>
              <a:t>Energy level of steam is raised by means of</a:t>
            </a:r>
            <a:br>
              <a:rPr lang="en-US" noProof="0" dirty="0"/>
            </a:br>
            <a:r>
              <a:rPr lang="en-US" b="1" noProof="0" dirty="0"/>
              <a:t>MVR (Mechanical Vapor Recompression) </a:t>
            </a:r>
            <a:r>
              <a:rPr lang="en-US" noProof="0" dirty="0"/>
              <a:t>fans</a:t>
            </a:r>
          </a:p>
          <a:p>
            <a:pPr indent="0">
              <a:buNone/>
            </a:pPr>
            <a:endParaRPr lang="en-US" noProof="0" dirty="0"/>
          </a:p>
          <a:p>
            <a:pPr indent="0">
              <a:buNone/>
            </a:pPr>
            <a:r>
              <a:rPr lang="en-US" b="1" dirty="0"/>
              <a:t>Preconditions:</a:t>
            </a:r>
          </a:p>
          <a:p>
            <a:r>
              <a:rPr lang="en-US" dirty="0"/>
              <a:t>Sufficient low-pressure input medium available</a:t>
            </a:r>
          </a:p>
          <a:p>
            <a:r>
              <a:rPr lang="en-US" dirty="0"/>
              <a:t>Possible input: waste steam or warm liquid</a:t>
            </a:r>
          </a:p>
          <a:p>
            <a:r>
              <a:rPr lang="en-US" dirty="0"/>
              <a:t>Clearly defined output target</a:t>
            </a:r>
          </a:p>
          <a:p>
            <a:endParaRPr lang="en-US" noProof="0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40B025-EDBC-99AD-6664-11C7BD9B53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parallelogram">
            <a:avLst>
              <a:gd name="adj" fmla="val 100000"/>
            </a:avLst>
          </a:prstGeom>
        </p:spPr>
        <p:txBody>
          <a:bodyPr/>
          <a:lstStyle/>
          <a:p>
            <a:r>
              <a:rPr lang="en-US" cap="none" noProof="0" dirty="0" err="1"/>
              <a:t>Compri</a:t>
            </a:r>
            <a:r>
              <a:rPr lang="en-US" noProof="0" dirty="0" err="1"/>
              <a:t>VAP</a:t>
            </a:r>
            <a:r>
              <a:rPr lang="en-US" noProof="0" dirty="0"/>
              <a:t> Industrial heat Pump Solution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6CCDCB3-E3A2-AC93-5EF1-03BFB7AEA624}"/>
              </a:ext>
            </a:extLst>
          </p:cNvPr>
          <p:cNvSpPr txBox="1">
            <a:spLocks/>
          </p:cNvSpPr>
          <p:nvPr/>
        </p:nvSpPr>
        <p:spPr>
          <a:xfrm>
            <a:off x="6658932" y="1850065"/>
            <a:ext cx="5125082" cy="1507498"/>
          </a:xfrm>
          <a:prstGeom prst="rect">
            <a:avLst/>
          </a:prstGeom>
        </p:spPr>
        <p:txBody>
          <a:bodyPr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Wingdings" panose="05000000000000000000" pitchFamily="2" charset="2"/>
              <a:buNone/>
            </a:pPr>
            <a:r>
              <a:rPr lang="en-US" sz="1600" dirty="0"/>
              <a:t>Example: Industrial heat pump solution</a:t>
            </a:r>
            <a:br>
              <a:rPr lang="en-US" sz="1600" dirty="0"/>
            </a:br>
            <a:r>
              <a:rPr lang="en-US" sz="1600" dirty="0"/>
              <a:t>with </a:t>
            </a:r>
            <a:r>
              <a:rPr lang="en-US" sz="1600" dirty="0" err="1"/>
              <a:t>Piller</a:t>
            </a:r>
            <a:r>
              <a:rPr lang="en-US" sz="1600" dirty="0"/>
              <a:t> compressors </a:t>
            </a:r>
          </a:p>
        </p:txBody>
      </p:sp>
      <p:pic>
        <p:nvPicPr>
          <p:cNvPr id="10" name="Grafik 9" descr="Ein Bild, das Stahl, Gebäude, Bautechnik, Metall enthält.&#10;&#10;Automatisch generierte Beschreibung">
            <a:extLst>
              <a:ext uri="{FF2B5EF4-FFF2-40B4-BE49-F238E27FC236}">
                <a16:creationId xmlns:a16="http://schemas.microsoft.com/office/drawing/2014/main" id="{C919F2EA-D042-5135-2D28-155E6EEB88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46" t="31096" r="19728" b="15395"/>
          <a:stretch/>
        </p:blipFill>
        <p:spPr>
          <a:xfrm>
            <a:off x="6743700" y="2420937"/>
            <a:ext cx="5040314" cy="3421063"/>
          </a:xfrm>
          <a:prstGeom prst="rect">
            <a:avLst/>
          </a:prstGeom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13F6A0BC-F0C0-4544-A13A-5B9F606107C6}"/>
              </a:ext>
            </a:extLst>
          </p:cNvPr>
          <p:cNvSpPr txBox="1">
            <a:spLocks/>
          </p:cNvSpPr>
          <p:nvPr/>
        </p:nvSpPr>
        <p:spPr>
          <a:xfrm>
            <a:off x="6670964" y="5840414"/>
            <a:ext cx="5113050" cy="426168"/>
          </a:xfrm>
          <a:prstGeom prst="rect">
            <a:avLst/>
          </a:prstGeom>
        </p:spPr>
        <p:txBody>
          <a:bodyPr/>
          <a:lstStyle>
            <a:lvl1pPr marL="0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998D4"/>
              </a:buClr>
              <a:buSzPct val="70000"/>
              <a:buFont typeface="Wingdings" panose="05000000000000000000" pitchFamily="2" charset="2"/>
              <a:buChar char="u"/>
              <a:tabLst>
                <a:tab pos="90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OfficinaSansEF-Book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buFont typeface="Wingdings" panose="05000000000000000000" pitchFamily="2" charset="2"/>
              <a:buNone/>
            </a:pPr>
            <a:r>
              <a:rPr lang="en-US" sz="900" dirty="0"/>
              <a:t>© </a:t>
            </a:r>
            <a:r>
              <a:rPr lang="en-US" sz="900" dirty="0" err="1"/>
              <a:t>Piller</a:t>
            </a:r>
            <a:endParaRPr lang="en-US" sz="900" dirty="0"/>
          </a:p>
          <a:p>
            <a:endParaRPr lang="de-AT" dirty="0"/>
          </a:p>
        </p:txBody>
      </p:sp>
      <p:pic>
        <p:nvPicPr>
          <p:cNvPr id="12" name="Grafik 11" descr="Ein Bild, das Kreis, Grafiken, Logo, Schrift enthält.&#10;&#10;Automatisch generierte Beschreibung">
            <a:extLst>
              <a:ext uri="{FF2B5EF4-FFF2-40B4-BE49-F238E27FC236}">
                <a16:creationId xmlns:a16="http://schemas.microsoft.com/office/drawing/2014/main" id="{DC6419B1-7391-5889-1D1D-625947C66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671" y="1716054"/>
            <a:ext cx="1078994" cy="1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9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GIG Karasek Colors">
      <a:dk1>
        <a:sysClr val="windowText" lastClr="000000"/>
      </a:dk1>
      <a:lt1>
        <a:sysClr val="window" lastClr="FFFFFF"/>
      </a:lt1>
      <a:dk2>
        <a:srgbClr val="999999"/>
      </a:dk2>
      <a:lt2>
        <a:srgbClr val="99CC00"/>
      </a:lt2>
      <a:accent1>
        <a:srgbClr val="5B99CC"/>
      </a:accent1>
      <a:accent2>
        <a:srgbClr val="20614D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B99CC"/>
      </a:hlink>
      <a:folHlink>
        <a:srgbClr val="99CC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5730B42-9BA1-444D-87C1-AE80ACE099D8}">
  <we:reference id="wa104381411" version="2.3.0.0" store="en-US" storeType="OMEX"/>
  <we:alternateReferences>
    <we:reference id="wa104381411" version="2.3.0.0" store="WA10438141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TM03090434[[fn=Holzart]]</Template>
  <TotalTime>0</TotalTime>
  <Words>1621</Words>
  <Application>Microsoft Office PowerPoint</Application>
  <PresentationFormat>Breitbild</PresentationFormat>
  <Paragraphs>310</Paragraphs>
  <Slides>29</Slides>
  <Notes>7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4" baseType="lpstr">
      <vt:lpstr>Wingdings</vt:lpstr>
      <vt:lpstr>Arial</vt:lpstr>
      <vt:lpstr>Calibri</vt:lpstr>
      <vt:lpstr>OfficinaSansEF-Book</vt:lpstr>
      <vt:lpstr>Office</vt:lpstr>
      <vt:lpstr> CompriVAP  On the way to decarbonisation with waste heat utilisation on an industrial scale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Use Case - Heat Recovery  Dryer Application (Small)</vt:lpstr>
      <vt:lpstr>PowerPoint-Präsentation</vt:lpstr>
      <vt:lpstr>PowerPoint-Präsentation</vt:lpstr>
      <vt:lpstr>Use Case - Heat Recovery  Pulp Mill (Medium)</vt:lpstr>
      <vt:lpstr>PowerPoint-Präsentation</vt:lpstr>
      <vt:lpstr>PowerPoint-Präsentation</vt:lpstr>
      <vt:lpstr>PowerPoint-Präsentation</vt:lpstr>
      <vt:lpstr>PowerPoint-Präsentation</vt:lpstr>
      <vt:lpstr>Use Case – Heat Recovery Industrial Application (Large)</vt:lpstr>
      <vt:lpstr>PowerPoint-Präsentation</vt:lpstr>
      <vt:lpstr>PowerPoint-Präsentation</vt:lpstr>
      <vt:lpstr>PowerPoint-Präsentation</vt:lpstr>
      <vt:lpstr>A common project</vt:lpstr>
      <vt:lpstr>PowerPoint-Präsentation</vt:lpstr>
      <vt:lpstr>PowerPoint-Präsentation</vt:lpstr>
      <vt:lpstr>PowerPoint-Präsentation</vt:lpstr>
      <vt:lpstr>PowerPoint-Präsentation</vt:lpstr>
    </vt:vector>
  </TitlesOfParts>
  <Manager>t.ferstl@gigkarasek.at</Manager>
  <Company>GIG Karasek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Company Profile</dc:subject>
  <dc:creator>t.ferstl@gigkarasek.at</dc:creator>
  <cp:lastModifiedBy>Hadolt Rostek, Gudrun</cp:lastModifiedBy>
  <cp:revision>982</cp:revision>
  <cp:lastPrinted>2017-11-07T09:34:23Z</cp:lastPrinted>
  <dcterms:created xsi:type="dcterms:W3CDTF">2017-01-10T13:12:16Z</dcterms:created>
  <dcterms:modified xsi:type="dcterms:W3CDTF">2025-02-12T12:41:48Z</dcterms:modified>
</cp:coreProperties>
</file>