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1436" r:id="rId2"/>
    <p:sldId id="1451" r:id="rId3"/>
    <p:sldId id="1452" r:id="rId4"/>
    <p:sldId id="1454" r:id="rId5"/>
    <p:sldId id="1461" r:id="rId6"/>
    <p:sldId id="1462" r:id="rId7"/>
    <p:sldId id="1463" r:id="rId8"/>
    <p:sldId id="1453" r:id="rId9"/>
    <p:sldId id="1455" r:id="rId10"/>
    <p:sldId id="1456" r:id="rId11"/>
    <p:sldId id="1457" r:id="rId12"/>
    <p:sldId id="1458" r:id="rId13"/>
    <p:sldId id="1459" r:id="rId14"/>
    <p:sldId id="1460" r:id="rId15"/>
    <p:sldId id="1438" r:id="rId16"/>
    <p:sldId id="1439" r:id="rId17"/>
    <p:sldId id="1469" r:id="rId18"/>
    <p:sldId id="1464" r:id="rId19"/>
    <p:sldId id="1465" r:id="rId20"/>
    <p:sldId id="1466" r:id="rId21"/>
    <p:sldId id="1467" r:id="rId22"/>
    <p:sldId id="1468" r:id="rId23"/>
    <p:sldId id="1449" r:id="rId24"/>
    <p:sldId id="1450" r:id="rId25"/>
    <p:sldId id="1424" r:id="rId26"/>
  </p:sldIdLst>
  <p:sldSz cx="12192000" cy="6858000"/>
  <p:notesSz cx="7104063" cy="10234613"/>
  <p:embeddedFontLst>
    <p:embeddedFont>
      <p:font typeface="OfficinaSansEF-Book" panose="020B0604020202020204" charset="0"/>
      <p:regular r:id="rId29"/>
      <p:bold r:id="rId30"/>
      <p:italic r:id="rId31"/>
      <p:boldItalic r:id="rId32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3453" userDrawn="1">
          <p15:clr>
            <a:srgbClr val="A4A3A4"/>
          </p15:clr>
        </p15:guide>
        <p15:guide id="5" orient="horz" pos="1344" userDrawn="1">
          <p15:clr>
            <a:srgbClr val="A4A3A4"/>
          </p15:clr>
        </p15:guide>
        <p15:guide id="7" orient="horz" pos="709" userDrawn="1">
          <p15:clr>
            <a:srgbClr val="A4A3A4"/>
          </p15:clr>
        </p15:guide>
        <p15:guide id="8" pos="3817" userDrawn="1">
          <p15:clr>
            <a:srgbClr val="A4A3A4"/>
          </p15:clr>
        </p15:guide>
        <p15:guide id="9" pos="35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98D4"/>
    <a:srgbClr val="AFC81A"/>
    <a:srgbClr val="20614D"/>
    <a:srgbClr val="0B68B6"/>
    <a:srgbClr val="192B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3" autoAdjust="0"/>
    <p:restoredTop sz="86385" autoAdjust="0"/>
  </p:normalViewPr>
  <p:slideViewPr>
    <p:cSldViewPr snapToGrid="0">
      <p:cViewPr varScale="1">
        <p:scale>
          <a:sx n="95" d="100"/>
          <a:sy n="95" d="100"/>
        </p:scale>
        <p:origin x="396" y="96"/>
      </p:cViewPr>
      <p:guideLst>
        <p:guide orient="horz" pos="3453"/>
        <p:guide orient="horz" pos="1344"/>
        <p:guide orient="horz" pos="709"/>
        <p:guide pos="3817"/>
        <p:guide pos="35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40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078844" cy="512692"/>
          </a:xfrm>
          <a:prstGeom prst="rect">
            <a:avLst/>
          </a:prstGeom>
        </p:spPr>
        <p:txBody>
          <a:bodyPr vert="horz" lIns="65275" tIns="32637" rIns="65275" bIns="32637" rtlCol="0"/>
          <a:lstStyle>
            <a:lvl1pPr algn="l">
              <a:defRPr sz="8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4083" y="5"/>
            <a:ext cx="3078844" cy="512692"/>
          </a:xfrm>
          <a:prstGeom prst="rect">
            <a:avLst/>
          </a:prstGeom>
        </p:spPr>
        <p:txBody>
          <a:bodyPr vert="horz" lIns="65275" tIns="32637" rIns="65275" bIns="32637" rtlCol="0"/>
          <a:lstStyle>
            <a:lvl1pPr algn="r">
              <a:defRPr sz="800"/>
            </a:lvl1pPr>
          </a:lstStyle>
          <a:p>
            <a:fld id="{4EA9EB43-4449-43FD-9AE6-E58B58A822E7}" type="datetimeFigureOut">
              <a:rPr lang="de-DE" smtClean="0"/>
              <a:t>22.11.2024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924"/>
            <a:ext cx="3078844" cy="512692"/>
          </a:xfrm>
          <a:prstGeom prst="rect">
            <a:avLst/>
          </a:prstGeom>
        </p:spPr>
        <p:txBody>
          <a:bodyPr vert="horz" lIns="65275" tIns="32637" rIns="65275" bIns="32637" rtlCol="0" anchor="b"/>
          <a:lstStyle>
            <a:lvl1pPr algn="l">
              <a:defRPr sz="8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4083" y="9721924"/>
            <a:ext cx="3078844" cy="512692"/>
          </a:xfrm>
          <a:prstGeom prst="rect">
            <a:avLst/>
          </a:prstGeom>
        </p:spPr>
        <p:txBody>
          <a:bodyPr vert="horz" lIns="65275" tIns="32637" rIns="65275" bIns="32637" rtlCol="0" anchor="b"/>
          <a:lstStyle>
            <a:lvl1pPr algn="r">
              <a:defRPr sz="800"/>
            </a:lvl1pPr>
          </a:lstStyle>
          <a:p>
            <a:fld id="{806BBB3F-1B73-4CBD-A550-0943FE381C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64312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8844" cy="512692"/>
          </a:xfrm>
          <a:prstGeom prst="rect">
            <a:avLst/>
          </a:prstGeom>
        </p:spPr>
        <p:txBody>
          <a:bodyPr vert="horz" lIns="65280" tIns="32639" rIns="65280" bIns="32639" rtlCol="0"/>
          <a:lstStyle>
            <a:lvl1pPr algn="l">
              <a:defRPr sz="8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4083" y="3"/>
            <a:ext cx="3078844" cy="512692"/>
          </a:xfrm>
          <a:prstGeom prst="rect">
            <a:avLst/>
          </a:prstGeom>
        </p:spPr>
        <p:txBody>
          <a:bodyPr vert="horz" lIns="65280" tIns="32639" rIns="65280" bIns="32639" rtlCol="0"/>
          <a:lstStyle>
            <a:lvl1pPr algn="r">
              <a:defRPr sz="800"/>
            </a:lvl1pPr>
          </a:lstStyle>
          <a:p>
            <a:fld id="{3FB851AD-19A7-47B4-B2BC-E39580E685A0}" type="datetimeFigureOut">
              <a:rPr lang="de-DE" smtClean="0"/>
              <a:t>22.11.2024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7938"/>
            <a:ext cx="6138863" cy="3452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5280" tIns="32639" rIns="65280" bIns="3263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066" y="4925471"/>
            <a:ext cx="5683932" cy="4030239"/>
          </a:xfrm>
          <a:prstGeom prst="rect">
            <a:avLst/>
          </a:prstGeom>
        </p:spPr>
        <p:txBody>
          <a:bodyPr vert="horz" lIns="65280" tIns="32639" rIns="65280" bIns="32639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923"/>
            <a:ext cx="3078844" cy="512692"/>
          </a:xfrm>
          <a:prstGeom prst="rect">
            <a:avLst/>
          </a:prstGeom>
        </p:spPr>
        <p:txBody>
          <a:bodyPr vert="horz" lIns="65280" tIns="32639" rIns="65280" bIns="32639" rtlCol="0" anchor="b"/>
          <a:lstStyle>
            <a:lvl1pPr algn="l">
              <a:defRPr sz="8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4083" y="9721923"/>
            <a:ext cx="3078844" cy="512692"/>
          </a:xfrm>
          <a:prstGeom prst="rect">
            <a:avLst/>
          </a:prstGeom>
        </p:spPr>
        <p:txBody>
          <a:bodyPr vert="horz" lIns="65280" tIns="32639" rIns="65280" bIns="32639" rtlCol="0" anchor="b"/>
          <a:lstStyle>
            <a:lvl1pPr algn="r">
              <a:defRPr sz="800"/>
            </a:lvl1pPr>
          </a:lstStyle>
          <a:p>
            <a:fld id="{AA948218-8AA9-45F2-9364-BFF81D3CC4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42480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73050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28660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.gigkarasek@gigkarasek.at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igkarasek.com/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0FAD11-A105-86FB-963D-9091E4E7EA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5999" y="4536000"/>
            <a:ext cx="5808013" cy="1800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4000">
                <a:solidFill>
                  <a:srgbClr val="1998D4"/>
                </a:solidFill>
                <a:latin typeface="+mn-lt"/>
              </a:defRPr>
            </a:lvl1pPr>
          </a:lstStyle>
          <a:p>
            <a:r>
              <a:rPr lang="en-US" noProof="0" dirty="0"/>
              <a:t>Title of presentation</a:t>
            </a:r>
          </a:p>
        </p:txBody>
      </p:sp>
      <p:pic>
        <p:nvPicPr>
          <p:cNvPr id="5" name="Grafik 4" descr="Ein Bild, das Text, Screenshot, Grafikdesign, Design enthält.&#10;&#10;Automatisch generierte Beschreibung">
            <a:extLst>
              <a:ext uri="{FF2B5EF4-FFF2-40B4-BE49-F238E27FC236}">
                <a16:creationId xmlns:a16="http://schemas.microsoft.com/office/drawing/2014/main" id="{2B664E21-9FCA-D96A-EBAA-F354812F1E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312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, Screenshot, Grafikdesign, Design enthält.&#10;&#10;Automatisch generierte Beschreibung">
            <a:extLst>
              <a:ext uri="{FF2B5EF4-FFF2-40B4-BE49-F238E27FC236}">
                <a16:creationId xmlns:a16="http://schemas.microsoft.com/office/drawing/2014/main" id="{AD229ADD-E447-2E12-7F53-2BFAE69902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40FAD11-A105-86FB-963D-9091E4E7EA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5999" y="4536000"/>
            <a:ext cx="5808013" cy="1800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4000">
                <a:solidFill>
                  <a:srgbClr val="1998D4"/>
                </a:solidFill>
                <a:latin typeface="+mn-lt"/>
              </a:defRPr>
            </a:lvl1pPr>
          </a:lstStyle>
          <a:p>
            <a:r>
              <a:rPr lang="en-US" noProof="0" dirty="0"/>
              <a:t>Title of chapter</a:t>
            </a:r>
          </a:p>
        </p:txBody>
      </p:sp>
    </p:spTree>
    <p:extLst>
      <p:ext uri="{BB962C8B-B14F-4D97-AF65-F5344CB8AC3E}">
        <p14:creationId xmlns:p14="http://schemas.microsoft.com/office/powerpoint/2010/main" val="6582118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s"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99885EA5-DC94-B68F-E83B-3DF9DF58F62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00038" y="2420938"/>
            <a:ext cx="11483975" cy="4002087"/>
          </a:xfrm>
          <a:prstGeom prst="rect">
            <a:avLst/>
          </a:prstGeom>
        </p:spPr>
        <p:txBody>
          <a:bodyPr/>
          <a:lstStyle>
            <a:lvl1pPr marL="0" indent="-228589">
              <a:buClr>
                <a:srgbClr val="1998D4"/>
              </a:buClr>
              <a:buSzPct val="70000"/>
              <a:buFont typeface="Wingdings" panose="05000000000000000000" pitchFamily="2" charset="2"/>
              <a:buChar char="u"/>
              <a:tabLst>
                <a:tab pos="900000" algn="l"/>
              </a:tabLst>
              <a:defRPr sz="2000"/>
            </a:lvl1pPr>
            <a:lvl2pPr marL="685766" indent="-228589">
              <a:buClr>
                <a:srgbClr val="1998D4"/>
              </a:buClr>
              <a:buSzPct val="70000"/>
              <a:buFont typeface="Wingdings" panose="05000000000000000000" pitchFamily="2" charset="2"/>
              <a:buChar char="u"/>
              <a:tabLst>
                <a:tab pos="900000" algn="l"/>
              </a:tabLst>
              <a:defRPr sz="1800"/>
            </a:lvl2pPr>
            <a:lvl3pPr marL="1142942" indent="-228589">
              <a:buClr>
                <a:srgbClr val="1998D4"/>
              </a:buClr>
              <a:buSzPct val="70000"/>
              <a:buFont typeface="Wingdings" panose="05000000000000000000" pitchFamily="2" charset="2"/>
              <a:buChar char="u"/>
              <a:tabLst>
                <a:tab pos="900000" algn="l"/>
              </a:tabLst>
              <a:defRPr sz="1600"/>
            </a:lvl3pPr>
            <a:lvl4pPr marL="1600120" indent="-228589">
              <a:buClr>
                <a:srgbClr val="1998D4"/>
              </a:buClr>
              <a:buSzPct val="70000"/>
              <a:buFont typeface="Wingdings" panose="05000000000000000000" pitchFamily="2" charset="2"/>
              <a:buChar char="u"/>
              <a:tabLst>
                <a:tab pos="900000" algn="l"/>
              </a:tabLst>
              <a:defRPr sz="1400"/>
            </a:lvl4pPr>
            <a:lvl5pPr marL="2057298" indent="-228589">
              <a:buClr>
                <a:srgbClr val="1998D4"/>
              </a:buClr>
              <a:buSzPct val="70000"/>
              <a:buFont typeface="Wingdings" panose="05000000000000000000" pitchFamily="2" charset="2"/>
              <a:buChar char="u"/>
              <a:tabLst>
                <a:tab pos="900000" algn="l"/>
              </a:tabLst>
              <a:defRPr sz="1200"/>
            </a:lvl5pPr>
          </a:lstStyle>
          <a:p>
            <a:pPr lvl="0"/>
            <a:r>
              <a:rPr lang="en-US" noProof="0" dirty="0"/>
              <a:t> Insert text</a:t>
            </a:r>
          </a:p>
          <a:p>
            <a:pPr lvl="1"/>
            <a:r>
              <a:rPr lang="en-US" noProof="0" dirty="0"/>
              <a:t> Insert text</a:t>
            </a:r>
          </a:p>
          <a:p>
            <a:pPr lvl="2"/>
            <a:r>
              <a:rPr lang="en-US" noProof="0" dirty="0"/>
              <a:t> Insert text</a:t>
            </a:r>
          </a:p>
          <a:p>
            <a:pPr lvl="3"/>
            <a:r>
              <a:rPr lang="en-US" noProof="0" dirty="0"/>
              <a:t>Insert text</a:t>
            </a:r>
          </a:p>
          <a:p>
            <a:pPr lvl="4"/>
            <a:r>
              <a:rPr lang="en-US" noProof="0" dirty="0"/>
              <a:t>Insert text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89E87C5-26F7-6CBD-2379-E62DCBD474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60000" y="468000"/>
            <a:ext cx="7200000" cy="415426"/>
          </a:xfrm>
          <a:prstGeom prst="parallelogram">
            <a:avLst>
              <a:gd name="adj" fmla="val 100989"/>
            </a:avLst>
          </a:prstGeom>
          <a:solidFill>
            <a:srgbClr val="AFC81A">
              <a:alpha val="30000"/>
            </a:srgbClr>
          </a:solidFill>
        </p:spPr>
        <p:txBody>
          <a:bodyPr lIns="0" tIns="36000" rIns="0" bIns="36000">
            <a:spAutoFit/>
          </a:bodyPr>
          <a:lstStyle>
            <a:lvl1pPr marL="0" indent="0">
              <a:buFontTx/>
              <a:buNone/>
              <a:defRPr sz="1800" b="1" i="0" cap="all" baseline="0"/>
            </a:lvl1pPr>
          </a:lstStyle>
          <a:p>
            <a:pPr lvl="0"/>
            <a:r>
              <a:rPr lang="en-US" noProof="0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741176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9">
          <p15:clr>
            <a:srgbClr val="FBAE40"/>
          </p15:clr>
        </p15:guide>
        <p15:guide id="2" orient="horz" pos="45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s"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99885EA5-DC94-B68F-E83B-3DF9DF58F62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00037" y="2420938"/>
            <a:ext cx="5508626" cy="4002087"/>
          </a:xfrm>
          <a:prstGeom prst="rect">
            <a:avLst/>
          </a:prstGeom>
        </p:spPr>
        <p:txBody>
          <a:bodyPr/>
          <a:lstStyle>
            <a:lvl1pPr marL="0" indent="-228589">
              <a:buClr>
                <a:srgbClr val="1998D4"/>
              </a:buClr>
              <a:buSzPct val="70000"/>
              <a:buFont typeface="Wingdings" panose="05000000000000000000" pitchFamily="2" charset="2"/>
              <a:buChar char="u"/>
              <a:tabLst>
                <a:tab pos="900000" algn="l"/>
              </a:tabLst>
              <a:defRPr sz="2000"/>
            </a:lvl1pPr>
            <a:lvl2pPr marL="685766" indent="-228589">
              <a:buClr>
                <a:srgbClr val="1998D4"/>
              </a:buClr>
              <a:buSzPct val="70000"/>
              <a:buFont typeface="Wingdings" panose="05000000000000000000" pitchFamily="2" charset="2"/>
              <a:buChar char="u"/>
              <a:tabLst>
                <a:tab pos="900000" algn="l"/>
              </a:tabLst>
              <a:defRPr sz="1800"/>
            </a:lvl2pPr>
            <a:lvl3pPr marL="1142942" indent="-228589">
              <a:buClr>
                <a:srgbClr val="1998D4"/>
              </a:buClr>
              <a:buSzPct val="70000"/>
              <a:buFont typeface="Wingdings" panose="05000000000000000000" pitchFamily="2" charset="2"/>
              <a:buChar char="u"/>
              <a:tabLst>
                <a:tab pos="900000" algn="l"/>
              </a:tabLst>
              <a:defRPr sz="1600"/>
            </a:lvl3pPr>
            <a:lvl4pPr marL="1600120" indent="-228589">
              <a:buClr>
                <a:srgbClr val="1998D4"/>
              </a:buClr>
              <a:buSzPct val="70000"/>
              <a:buFont typeface="Wingdings" panose="05000000000000000000" pitchFamily="2" charset="2"/>
              <a:buChar char="u"/>
              <a:tabLst>
                <a:tab pos="900000" algn="l"/>
              </a:tabLst>
              <a:defRPr sz="1400"/>
            </a:lvl4pPr>
            <a:lvl5pPr marL="2057298" indent="-228589">
              <a:buClr>
                <a:srgbClr val="1998D4"/>
              </a:buClr>
              <a:buSzPct val="70000"/>
              <a:buFont typeface="Wingdings" panose="05000000000000000000" pitchFamily="2" charset="2"/>
              <a:buChar char="u"/>
              <a:tabLst>
                <a:tab pos="900000" algn="l"/>
              </a:tabLst>
              <a:defRPr sz="1200"/>
            </a:lvl5pPr>
          </a:lstStyle>
          <a:p>
            <a:pPr lvl="0"/>
            <a:r>
              <a:rPr lang="en-US" noProof="0" dirty="0"/>
              <a:t> Insert text</a:t>
            </a:r>
          </a:p>
          <a:p>
            <a:pPr lvl="1"/>
            <a:r>
              <a:rPr lang="en-US" noProof="0" dirty="0"/>
              <a:t> Insert text</a:t>
            </a:r>
          </a:p>
          <a:p>
            <a:pPr lvl="2"/>
            <a:r>
              <a:rPr lang="en-US" noProof="0" dirty="0"/>
              <a:t> Insert text</a:t>
            </a:r>
          </a:p>
          <a:p>
            <a:pPr lvl="3"/>
            <a:r>
              <a:rPr lang="en-US" noProof="0" dirty="0"/>
              <a:t>Insert text</a:t>
            </a:r>
          </a:p>
          <a:p>
            <a:pPr lvl="4"/>
            <a:r>
              <a:rPr lang="en-US" noProof="0" dirty="0"/>
              <a:t>Insert text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89E87C5-26F7-6CBD-2379-E62DCBD474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60000" y="468000"/>
            <a:ext cx="7200000" cy="415426"/>
          </a:xfrm>
          <a:prstGeom prst="parallelogram">
            <a:avLst>
              <a:gd name="adj" fmla="val 100989"/>
            </a:avLst>
          </a:prstGeom>
          <a:solidFill>
            <a:srgbClr val="AFC81A">
              <a:alpha val="30000"/>
            </a:srgbClr>
          </a:solidFill>
        </p:spPr>
        <p:txBody>
          <a:bodyPr lIns="0" tIns="36000" rIns="0" bIns="36000">
            <a:spAutoFit/>
          </a:bodyPr>
          <a:lstStyle>
            <a:lvl1pPr marL="0" indent="0">
              <a:buFontTx/>
              <a:buNone/>
              <a:defRPr sz="1800" b="1" i="0" cap="all" baseline="0"/>
            </a:lvl1pPr>
          </a:lstStyle>
          <a:p>
            <a:pPr lvl="0"/>
            <a:r>
              <a:rPr lang="en-US" noProof="0" dirty="0"/>
              <a:t>HEADLINE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E96823A-55A7-2D6B-C65C-4B20D274EFE7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6167437" y="2420938"/>
            <a:ext cx="5616575" cy="4002087"/>
          </a:xfrm>
          <a:prstGeom prst="rect">
            <a:avLst/>
          </a:prstGeom>
        </p:spPr>
        <p:txBody>
          <a:bodyPr/>
          <a:lstStyle>
            <a:lvl1pPr marL="0" indent="-228589">
              <a:buClr>
                <a:srgbClr val="1998D4"/>
              </a:buClr>
              <a:buSzPct val="70000"/>
              <a:buFont typeface="Wingdings" panose="05000000000000000000" pitchFamily="2" charset="2"/>
              <a:buChar char="u"/>
              <a:tabLst>
                <a:tab pos="900000" algn="l"/>
              </a:tabLst>
              <a:defRPr sz="2000"/>
            </a:lvl1pPr>
            <a:lvl2pPr marL="685766" indent="-228589">
              <a:buClr>
                <a:srgbClr val="1998D4"/>
              </a:buClr>
              <a:buSzPct val="70000"/>
              <a:buFont typeface="Wingdings" panose="05000000000000000000" pitchFamily="2" charset="2"/>
              <a:buChar char="u"/>
              <a:tabLst>
                <a:tab pos="900000" algn="l"/>
              </a:tabLst>
              <a:defRPr sz="1800"/>
            </a:lvl2pPr>
            <a:lvl3pPr marL="1142942" indent="-228589">
              <a:buClr>
                <a:srgbClr val="1998D4"/>
              </a:buClr>
              <a:buSzPct val="70000"/>
              <a:buFont typeface="Wingdings" panose="05000000000000000000" pitchFamily="2" charset="2"/>
              <a:buChar char="u"/>
              <a:tabLst>
                <a:tab pos="900000" algn="l"/>
              </a:tabLst>
              <a:defRPr sz="1600"/>
            </a:lvl3pPr>
            <a:lvl4pPr marL="1600120" indent="-228589">
              <a:buClr>
                <a:srgbClr val="1998D4"/>
              </a:buClr>
              <a:buSzPct val="70000"/>
              <a:buFont typeface="Wingdings" panose="05000000000000000000" pitchFamily="2" charset="2"/>
              <a:buChar char="u"/>
              <a:tabLst>
                <a:tab pos="900000" algn="l"/>
              </a:tabLst>
              <a:defRPr sz="1400"/>
            </a:lvl4pPr>
            <a:lvl5pPr marL="2057298" indent="-228589">
              <a:buClr>
                <a:srgbClr val="1998D4"/>
              </a:buClr>
              <a:buSzPct val="70000"/>
              <a:buFont typeface="Wingdings" panose="05000000000000000000" pitchFamily="2" charset="2"/>
              <a:buChar char="u"/>
              <a:tabLst>
                <a:tab pos="900000" algn="l"/>
              </a:tabLst>
              <a:defRPr sz="1200"/>
            </a:lvl5pPr>
          </a:lstStyle>
          <a:p>
            <a:pPr lvl="0"/>
            <a:r>
              <a:rPr lang="en-US" noProof="0" dirty="0"/>
              <a:t> Insert text</a:t>
            </a:r>
          </a:p>
          <a:p>
            <a:pPr lvl="1"/>
            <a:r>
              <a:rPr lang="en-US" noProof="0" dirty="0"/>
              <a:t> Insert text</a:t>
            </a:r>
          </a:p>
          <a:p>
            <a:pPr lvl="2"/>
            <a:r>
              <a:rPr lang="en-US" noProof="0" dirty="0"/>
              <a:t> Insert text</a:t>
            </a:r>
          </a:p>
          <a:p>
            <a:pPr lvl="3"/>
            <a:r>
              <a:rPr lang="en-US" noProof="0" dirty="0"/>
              <a:t>Insert text</a:t>
            </a:r>
          </a:p>
          <a:p>
            <a:pPr lvl="4"/>
            <a:r>
              <a:rPr lang="en-US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4239035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9">
          <p15:clr>
            <a:srgbClr val="FBAE40"/>
          </p15:clr>
        </p15:guide>
        <p15:guide id="2" orient="horz" pos="459">
          <p15:clr>
            <a:srgbClr val="FBAE40"/>
          </p15:clr>
        </p15:guide>
        <p15:guide id="3" pos="3772">
          <p15:clr>
            <a:srgbClr val="FBAE40"/>
          </p15:clr>
        </p15:guide>
        <p15:guide id="4" pos="3885">
          <p15:clr>
            <a:srgbClr val="FBAE40"/>
          </p15:clr>
        </p15:guide>
        <p15:guide id="5" pos="365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pages"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99885EA5-DC94-B68F-E83B-3DF9DF58F62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00037" y="2420938"/>
            <a:ext cx="5508626" cy="4002087"/>
          </a:xfrm>
          <a:prstGeom prst="rect">
            <a:avLst/>
          </a:prstGeom>
        </p:spPr>
        <p:txBody>
          <a:bodyPr/>
          <a:lstStyle>
            <a:lvl1pPr marL="0" indent="-228589">
              <a:buClr>
                <a:srgbClr val="1998D4"/>
              </a:buClr>
              <a:buSzPct val="70000"/>
              <a:buFont typeface="Wingdings" panose="05000000000000000000" pitchFamily="2" charset="2"/>
              <a:buChar char="u"/>
              <a:tabLst>
                <a:tab pos="900000" algn="l"/>
              </a:tabLst>
              <a:defRPr sz="2000"/>
            </a:lvl1pPr>
            <a:lvl2pPr marL="685766" indent="-228589">
              <a:buClr>
                <a:srgbClr val="1998D4"/>
              </a:buClr>
              <a:buSzPct val="70000"/>
              <a:buFont typeface="Wingdings" panose="05000000000000000000" pitchFamily="2" charset="2"/>
              <a:buChar char="u"/>
              <a:tabLst>
                <a:tab pos="900000" algn="l"/>
              </a:tabLst>
              <a:defRPr sz="1800"/>
            </a:lvl2pPr>
            <a:lvl3pPr marL="1142942" indent="-228589">
              <a:buClr>
                <a:srgbClr val="1998D4"/>
              </a:buClr>
              <a:buSzPct val="70000"/>
              <a:buFont typeface="Wingdings" panose="05000000000000000000" pitchFamily="2" charset="2"/>
              <a:buChar char="u"/>
              <a:tabLst>
                <a:tab pos="900000" algn="l"/>
              </a:tabLst>
              <a:defRPr sz="1600"/>
            </a:lvl3pPr>
            <a:lvl4pPr marL="1600120" indent="-228589">
              <a:buClr>
                <a:srgbClr val="1998D4"/>
              </a:buClr>
              <a:buSzPct val="70000"/>
              <a:buFont typeface="Wingdings" panose="05000000000000000000" pitchFamily="2" charset="2"/>
              <a:buChar char="u"/>
              <a:tabLst>
                <a:tab pos="900000" algn="l"/>
              </a:tabLst>
              <a:defRPr sz="1400"/>
            </a:lvl4pPr>
            <a:lvl5pPr marL="2057298" indent="-228589">
              <a:buClr>
                <a:srgbClr val="1998D4"/>
              </a:buClr>
              <a:buSzPct val="70000"/>
              <a:buFont typeface="Wingdings" panose="05000000000000000000" pitchFamily="2" charset="2"/>
              <a:buChar char="u"/>
              <a:tabLst>
                <a:tab pos="900000" algn="l"/>
              </a:tabLst>
              <a:defRPr sz="1200"/>
            </a:lvl5pPr>
          </a:lstStyle>
          <a:p>
            <a:pPr lvl="0"/>
            <a:r>
              <a:rPr lang="en-US" noProof="0" dirty="0"/>
              <a:t> Insert text</a:t>
            </a:r>
          </a:p>
          <a:p>
            <a:pPr lvl="1"/>
            <a:r>
              <a:rPr lang="en-US" noProof="0" dirty="0"/>
              <a:t> Insert text</a:t>
            </a:r>
          </a:p>
          <a:p>
            <a:pPr lvl="2"/>
            <a:r>
              <a:rPr lang="en-US" noProof="0" dirty="0"/>
              <a:t> Insert text</a:t>
            </a:r>
          </a:p>
          <a:p>
            <a:pPr lvl="3"/>
            <a:r>
              <a:rPr lang="en-US" noProof="0" dirty="0"/>
              <a:t>Insert text</a:t>
            </a:r>
          </a:p>
          <a:p>
            <a:pPr lvl="4"/>
            <a:r>
              <a:rPr lang="en-US" noProof="0" dirty="0"/>
              <a:t>Insert text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89E87C5-26F7-6CBD-2379-E62DCBD474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60000" y="468000"/>
            <a:ext cx="7200000" cy="415426"/>
          </a:xfrm>
          <a:prstGeom prst="parallelogram">
            <a:avLst>
              <a:gd name="adj" fmla="val 100989"/>
            </a:avLst>
          </a:prstGeom>
          <a:solidFill>
            <a:srgbClr val="AFC81A">
              <a:alpha val="30000"/>
            </a:srgbClr>
          </a:solidFill>
        </p:spPr>
        <p:txBody>
          <a:bodyPr lIns="0" tIns="36000" rIns="0" bIns="36000">
            <a:spAutoFit/>
          </a:bodyPr>
          <a:lstStyle>
            <a:lvl1pPr marL="0" indent="0">
              <a:buFontTx/>
              <a:buNone/>
              <a:defRPr sz="1800" b="1" i="0" cap="all" baseline="0"/>
            </a:lvl1pPr>
          </a:lstStyle>
          <a:p>
            <a:pPr lvl="0"/>
            <a:r>
              <a:rPr lang="en-US" noProof="0" dirty="0"/>
              <a:t>HEADLINE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24F8D293-0D47-3AA0-B204-0F34B4CC3CA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438" y="2420938"/>
            <a:ext cx="5616575" cy="4002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r>
              <a:rPr lang="de-DE" dirty="0"/>
              <a:t>Bild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39415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9">
          <p15:clr>
            <a:srgbClr val="FBAE40"/>
          </p15:clr>
        </p15:guide>
        <p15:guide id="2" orient="horz" pos="459">
          <p15:clr>
            <a:srgbClr val="FBAE40"/>
          </p15:clr>
        </p15:guide>
        <p15:guide id="3" pos="3772">
          <p15:clr>
            <a:srgbClr val="FBAE40"/>
          </p15:clr>
        </p15:guide>
        <p15:guide id="4" pos="3885">
          <p15:clr>
            <a:srgbClr val="FBAE40"/>
          </p15:clr>
        </p15:guide>
        <p15:guide id="5" pos="365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Screenshot, Grafikdesign, Text, Design enthält.&#10;&#10;Automatisch generierte Beschreibung">
            <a:extLst>
              <a:ext uri="{FF2B5EF4-FFF2-40B4-BE49-F238E27FC236}">
                <a16:creationId xmlns:a16="http://schemas.microsoft.com/office/drawing/2014/main" id="{AD3B4E71-7D92-A8F6-F734-E5821FF28B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20198665-A7C6-4697-8843-5D2B101DE76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07988" y="512763"/>
            <a:ext cx="5688011" cy="1444374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1998D4"/>
                </a:solidFill>
                <a:latin typeface="+mn-lt"/>
              </a:defRPr>
            </a:lvl1pPr>
          </a:lstStyle>
          <a:p>
            <a:r>
              <a:rPr lang="en-US" noProof="0" dirty="0"/>
              <a:t>TEXT</a:t>
            </a:r>
          </a:p>
        </p:txBody>
      </p:sp>
      <p:sp>
        <p:nvSpPr>
          <p:cNvPr id="5" name="Textplatzhalter 44">
            <a:extLst>
              <a:ext uri="{FF2B5EF4-FFF2-40B4-BE49-F238E27FC236}">
                <a16:creationId xmlns:a16="http://schemas.microsoft.com/office/drawing/2014/main" id="{492A8319-962F-4AAD-899B-9215B29E2CA6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407988" y="1213338"/>
            <a:ext cx="4932976" cy="100047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400"/>
              </a:spcAft>
              <a:buClr>
                <a:srgbClr val="1998D4"/>
              </a:buClr>
              <a:buFont typeface="Wingdings" panose="05000000000000000000" pitchFamily="2" charset="2"/>
              <a:buNone/>
              <a:defRPr sz="1800">
                <a:latin typeface="Arial" panose="020B0604020202020204" pitchFamily="34" charset="0"/>
              </a:defRPr>
            </a:lvl1pPr>
          </a:lstStyle>
          <a:p>
            <a:pPr>
              <a:spcAft>
                <a:spcPts val="400"/>
              </a:spcAft>
            </a:pPr>
            <a:r>
              <a:rPr lang="en-US" noProof="0" dirty="0"/>
              <a:t>Name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CB09988-66AF-2D91-85BA-91154C29BDE1}"/>
              </a:ext>
            </a:extLst>
          </p:cNvPr>
          <p:cNvSpPr txBox="1"/>
          <p:nvPr userDrawn="1"/>
        </p:nvSpPr>
        <p:spPr>
          <a:xfrm>
            <a:off x="407988" y="2535936"/>
            <a:ext cx="36615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GIG Karasek GmbH</a:t>
            </a:r>
          </a:p>
          <a:p>
            <a:r>
              <a:rPr lang="de-DE" dirty="0" err="1"/>
              <a:t>Neusiedlerstrasse</a:t>
            </a:r>
            <a:r>
              <a:rPr lang="de-DE" dirty="0"/>
              <a:t> 15-19</a:t>
            </a:r>
          </a:p>
          <a:p>
            <a:r>
              <a:rPr lang="de-DE" dirty="0"/>
              <a:t>A-2640 Gloggnitz</a:t>
            </a:r>
          </a:p>
          <a:p>
            <a:r>
              <a:rPr lang="de-DE" dirty="0"/>
              <a:t>+43 / 2662 / 42780</a:t>
            </a:r>
          </a:p>
          <a:p>
            <a:r>
              <a:rPr lang="de-DE" dirty="0">
                <a:hlinkClick r:id="rId3"/>
              </a:rPr>
              <a:t>office.gigkarasek@gigkarasek.at</a:t>
            </a:r>
            <a:endParaRPr lang="de-DE" dirty="0"/>
          </a:p>
          <a:p>
            <a:r>
              <a:rPr lang="de-DE" dirty="0">
                <a:hlinkClick r:id="rId4"/>
              </a:rPr>
              <a:t>www.gigkarasek.com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074638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99885EA5-DC94-B68F-E83B-3DF9DF58F62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00038" y="2420938"/>
            <a:ext cx="11483975" cy="4002087"/>
          </a:xfrm>
          <a:prstGeom prst="rect">
            <a:avLst/>
          </a:prstGeom>
        </p:spPr>
        <p:txBody>
          <a:bodyPr/>
          <a:lstStyle>
            <a:lvl1pPr marL="0" indent="-228589">
              <a:buClr>
                <a:srgbClr val="1998D4"/>
              </a:buClr>
              <a:buSzPct val="70000"/>
              <a:buFont typeface="Wingdings" panose="05000000000000000000" pitchFamily="2" charset="2"/>
              <a:buChar char="u"/>
              <a:tabLst>
                <a:tab pos="900000" algn="l"/>
              </a:tabLst>
              <a:defRPr sz="2000"/>
            </a:lvl1pPr>
            <a:lvl2pPr marL="685766" indent="-228589">
              <a:buClr>
                <a:srgbClr val="1998D4"/>
              </a:buClr>
              <a:buSzPct val="70000"/>
              <a:buFont typeface="Wingdings" panose="05000000000000000000" pitchFamily="2" charset="2"/>
              <a:buChar char="u"/>
              <a:tabLst>
                <a:tab pos="900000" algn="l"/>
              </a:tabLst>
              <a:defRPr sz="1800"/>
            </a:lvl2pPr>
            <a:lvl3pPr marL="1142942" indent="-228589">
              <a:buClr>
                <a:srgbClr val="1998D4"/>
              </a:buClr>
              <a:buSzPct val="70000"/>
              <a:buFont typeface="Wingdings" panose="05000000000000000000" pitchFamily="2" charset="2"/>
              <a:buChar char="u"/>
              <a:tabLst>
                <a:tab pos="900000" algn="l"/>
              </a:tabLst>
              <a:defRPr sz="1600"/>
            </a:lvl3pPr>
            <a:lvl4pPr marL="1600120" indent="-228589">
              <a:buClr>
                <a:srgbClr val="1998D4"/>
              </a:buClr>
              <a:buSzPct val="70000"/>
              <a:buFont typeface="Wingdings" panose="05000000000000000000" pitchFamily="2" charset="2"/>
              <a:buChar char="u"/>
              <a:tabLst>
                <a:tab pos="900000" algn="l"/>
              </a:tabLst>
              <a:defRPr sz="1400"/>
            </a:lvl4pPr>
            <a:lvl5pPr marL="2057298" indent="-228589">
              <a:buClr>
                <a:srgbClr val="1998D4"/>
              </a:buClr>
              <a:buSzPct val="70000"/>
              <a:buFont typeface="Wingdings" panose="05000000000000000000" pitchFamily="2" charset="2"/>
              <a:buChar char="u"/>
              <a:tabLst>
                <a:tab pos="900000" algn="l"/>
              </a:tabLst>
              <a:defRPr sz="1200"/>
            </a:lvl5pPr>
          </a:lstStyle>
          <a:p>
            <a:pPr lvl="0"/>
            <a:r>
              <a:rPr lang="en-US" noProof="0" dirty="0"/>
              <a:t> </a:t>
            </a:r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/>
              <a:t> </a:t>
            </a:r>
            <a:r>
              <a:rPr lang="en-US" noProof="0" dirty="0" err="1"/>
              <a:t>Zweite</a:t>
            </a:r>
            <a:r>
              <a:rPr lang="en-US" noProof="0" dirty="0"/>
              <a:t> Ebene</a:t>
            </a:r>
          </a:p>
          <a:p>
            <a:pPr lvl="2"/>
            <a:r>
              <a:rPr lang="en-US" noProof="0" dirty="0"/>
              <a:t> </a:t>
            </a:r>
            <a:r>
              <a:rPr lang="en-US" noProof="0" dirty="0" err="1"/>
              <a:t>Dritte</a:t>
            </a:r>
            <a:r>
              <a:rPr lang="en-US" noProof="0" dirty="0"/>
              <a:t> Ebene</a:t>
            </a:r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Ebene</a:t>
            </a:r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Ebene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89E87C5-26F7-6CBD-2379-E62DCBD474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60000" y="468000"/>
            <a:ext cx="7200000" cy="415426"/>
          </a:xfrm>
          <a:prstGeom prst="parallelogram">
            <a:avLst>
              <a:gd name="adj" fmla="val 100989"/>
            </a:avLst>
          </a:prstGeom>
          <a:solidFill>
            <a:srgbClr val="AFC81A">
              <a:alpha val="30000"/>
            </a:srgbClr>
          </a:solidFill>
        </p:spPr>
        <p:txBody>
          <a:bodyPr lIns="0" tIns="36000" rIns="0" bIns="36000">
            <a:spAutoFit/>
          </a:bodyPr>
          <a:lstStyle>
            <a:lvl1pPr marL="0" indent="0">
              <a:buFontTx/>
              <a:buNone/>
              <a:defRPr sz="1800" b="1" i="0" cap="all" baseline="0"/>
            </a:lvl1pPr>
          </a:lstStyle>
          <a:p>
            <a:pPr lvl="0"/>
            <a:r>
              <a:rPr lang="en-US" noProof="0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4039152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9">
          <p15:clr>
            <a:srgbClr val="FBAE40"/>
          </p15:clr>
        </p15:guide>
        <p15:guide id="2" orient="horz" pos="45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4"/>
          <p:cNvSpPr txBox="1">
            <a:spLocks noChangeArrowheads="1"/>
          </p:cNvSpPr>
          <p:nvPr userDrawn="1"/>
        </p:nvSpPr>
        <p:spPr bwMode="auto">
          <a:xfrm>
            <a:off x="357751" y="6554840"/>
            <a:ext cx="88741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de-DE" altLang="de-DE" sz="9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1305129" y="6624115"/>
            <a:ext cx="5159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007" tIns="48003" rIns="96007" bIns="48003" anchor="ctr"/>
          <a:lstStyle>
            <a:lvl1pPr eaLnBrk="0" hangingPunct="0">
              <a:defRPr sz="2300">
                <a:solidFill>
                  <a:schemeClr val="tx1"/>
                </a:solidFill>
                <a:latin typeface="OfficinaSansEF-Book Unicode MS" panose="020B0604020202020204" pitchFamily="34" charset="-128"/>
                <a:cs typeface="OfficinaSansEF-Book" panose="02020603050405020304" pitchFamily="18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OfficinaSansEF-Book Unicode MS" panose="020B0604020202020204" pitchFamily="34" charset="-128"/>
                <a:cs typeface="OfficinaSansEF-Book" panose="02020603050405020304" pitchFamily="18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OfficinaSansEF-Book Unicode MS" panose="020B0604020202020204" pitchFamily="34" charset="-128"/>
                <a:cs typeface="OfficinaSansEF-Book" panose="02020603050405020304" pitchFamily="18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OfficinaSansEF-Book Unicode MS" panose="020B0604020202020204" pitchFamily="34" charset="-128"/>
                <a:cs typeface="OfficinaSansEF-Book" panose="02020603050405020304" pitchFamily="18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OfficinaSansEF-Book Unicode MS" panose="020B0604020202020204" pitchFamily="34" charset="-128"/>
                <a:cs typeface="OfficinaSansEF-Book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OfficinaSansEF-Book Unicode MS" panose="020B0604020202020204" pitchFamily="34" charset="-128"/>
                <a:cs typeface="OfficinaSansEF-Book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OfficinaSansEF-Book Unicode MS" panose="020B0604020202020204" pitchFamily="34" charset="-128"/>
                <a:cs typeface="OfficinaSansEF-Book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OfficinaSansEF-Book Unicode MS" panose="020B0604020202020204" pitchFamily="34" charset="-128"/>
                <a:cs typeface="OfficinaSansEF-Book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OfficinaSansEF-Book Unicode MS" panose="020B0604020202020204" pitchFamily="34" charset="-128"/>
                <a:cs typeface="OfficinaSansEF-Book" panose="02020603050405020304" pitchFamily="18" charset="0"/>
              </a:defRPr>
            </a:lvl9pPr>
          </a:lstStyle>
          <a:p>
            <a:pPr algn="r" eaLnBrk="1" hangingPunct="1">
              <a:defRPr/>
            </a:pPr>
            <a:fld id="{8EC70688-4527-44E2-B532-3FC08F4732CD}" type="slidenum">
              <a:rPr lang="de-AT" altLang="de-DE" sz="9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defRPr/>
              </a:pPr>
              <a:t>‹Nr.›</a:t>
            </a:fld>
            <a:endParaRPr lang="de-AT" altLang="de-DE"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4"/>
          <p:cNvSpPr txBox="1">
            <a:spLocks noChangeArrowheads="1"/>
          </p:cNvSpPr>
          <p:nvPr/>
        </p:nvSpPr>
        <p:spPr bwMode="auto">
          <a:xfrm>
            <a:off x="357748" y="6623793"/>
            <a:ext cx="157862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de-DE" altLang="de-DE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 1.0  |  </a:t>
            </a:r>
            <a:fld id="{2AC017F8-3BB2-40D0-A2A4-0CBC14C3C4C6}" type="datetime1">
              <a:rPr lang="de-DE" altLang="de-DE" sz="9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22.11.2024</a:t>
            </a:fld>
            <a:r>
              <a:rPr lang="de-DE" altLang="de-DE" sz="9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9" name="Gerader Verbinder 8"/>
          <p:cNvCxnSpPr/>
          <p:nvPr/>
        </p:nvCxnSpPr>
        <p:spPr>
          <a:xfrm>
            <a:off x="0" y="6619963"/>
            <a:ext cx="12192000" cy="0"/>
          </a:xfrm>
          <a:prstGeom prst="line">
            <a:avLst/>
          </a:prstGeom>
          <a:ln>
            <a:solidFill>
              <a:srgbClr val="AFC81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12257088" y="6577021"/>
            <a:ext cx="0" cy="98425"/>
          </a:xfrm>
          <a:prstGeom prst="line">
            <a:avLst/>
          </a:prstGeom>
          <a:noFill/>
          <a:ln w="6350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 dirty="0">
              <a:latin typeface="Arial" panose="020B0604020202020204" pitchFamily="34" charset="0"/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12257088" y="6675446"/>
            <a:ext cx="0" cy="103187"/>
          </a:xfrm>
          <a:prstGeom prst="line">
            <a:avLst/>
          </a:prstGeom>
          <a:noFill/>
          <a:ln w="6350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 dirty="0">
              <a:latin typeface="Arial" panose="020B0604020202020204" pitchFamily="34" charset="0"/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V="1">
            <a:off x="12257088" y="6778633"/>
            <a:ext cx="0" cy="130175"/>
          </a:xfrm>
          <a:prstGeom prst="line">
            <a:avLst/>
          </a:prstGeom>
          <a:noFill/>
          <a:ln w="6350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 dirty="0">
              <a:latin typeface="Arial" panose="020B0604020202020204" pitchFamily="34" charset="0"/>
            </a:endParaRPr>
          </a:p>
        </p:txBody>
      </p:sp>
      <p:sp>
        <p:nvSpPr>
          <p:cNvPr id="34" name="Textplatzhalter 12"/>
          <p:cNvSpPr txBox="1">
            <a:spLocks/>
          </p:cNvSpPr>
          <p:nvPr userDrawn="1"/>
        </p:nvSpPr>
        <p:spPr>
          <a:xfrm>
            <a:off x="3919540" y="6610350"/>
            <a:ext cx="4352925" cy="2476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900" kern="1200">
                <a:solidFill>
                  <a:schemeClr val="bg1">
                    <a:lumMod val="50000"/>
                  </a:schemeClr>
                </a:solidFill>
                <a:latin typeface="OfficinaSansEF-Book" panose="0200050605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OfficinaSansEF-Book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OfficinaSansEF-Book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OfficinaSansEF-Book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OfficinaSansEF-Book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OfficinaSansEF-Book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OfficinaSansEF-Book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OfficinaSansEF-Book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OfficinaSansEF-Book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spc="51" baseline="0" noProof="0" dirty="0">
                <a:latin typeface="Arial" panose="020B0604020202020204" pitchFamily="34" charset="0"/>
              </a:rPr>
              <a:t>GIG Karasek Lamella Technology</a:t>
            </a:r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99F9F211-2DF7-4197-99A1-F276C241ED2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997" y="235051"/>
            <a:ext cx="2000115" cy="756000"/>
          </a:xfrm>
          <a:prstGeom prst="rect">
            <a:avLst/>
          </a:prstGeom>
          <a:effectLst/>
        </p:spPr>
      </p:pic>
      <p:pic>
        <p:nvPicPr>
          <p:cNvPr id="2" name="Grafik 1" descr="Ein Bild, das Screenshot, Kunst, Farbigkeit, Grafikdesign enthält.&#10;&#10;Automatisch generierte Beschreibung">
            <a:extLst>
              <a:ext uri="{FF2B5EF4-FFF2-40B4-BE49-F238E27FC236}">
                <a16:creationId xmlns:a16="http://schemas.microsoft.com/office/drawing/2014/main" id="{3F78CBF6-266F-904C-C647-EEAECB6A7C8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88468" cy="218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3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655" r:id="rId3"/>
    <p:sldLayoutId id="2147483732" r:id="rId4"/>
    <p:sldLayoutId id="2147483733" r:id="rId5"/>
    <p:sldLayoutId id="2147483729" r:id="rId6"/>
    <p:sldLayoutId id="2147483734" r:id="rId7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OfficinaSansEF-Book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OfficinaSansEF-Book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OfficinaSansEF-Book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OfficinaSansEF-Book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OfficinaSansEF-Book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OfficinaSansEF-Book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OfficinaSansEF-Book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OfficinaSansEF-Book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OfficinaSansEF-Book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525">
          <p15:clr>
            <a:srgbClr val="F26B43"/>
          </p15:clr>
        </p15:guide>
        <p15:guide id="4" pos="7423">
          <p15:clr>
            <a:srgbClr val="F26B43"/>
          </p15:clr>
        </p15:guide>
        <p15:guide id="5" pos="257">
          <p15:clr>
            <a:srgbClr val="F26B43"/>
          </p15:clr>
        </p15:guide>
        <p15:guide id="6" orient="horz" pos="45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A91D26-3FB0-57CC-04B3-7C1454191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488" y="4536000"/>
            <a:ext cx="5724525" cy="1800000"/>
          </a:xfrm>
        </p:spPr>
        <p:txBody>
          <a:bodyPr/>
          <a:lstStyle/>
          <a:p>
            <a:r>
              <a:rPr lang="de-AT" dirty="0" err="1"/>
              <a:t>Lamella</a:t>
            </a:r>
            <a:r>
              <a:rPr lang="de-AT" dirty="0"/>
              <a:t> Technology</a:t>
            </a:r>
            <a:br>
              <a:rPr lang="de-AT" dirty="0"/>
            </a:br>
            <a:br>
              <a:rPr lang="de-AT" dirty="0"/>
            </a:br>
            <a:r>
              <a:rPr lang="de-AT" dirty="0"/>
              <a:t>POWER Spot and LASER Luxe </a:t>
            </a:r>
            <a:r>
              <a:rPr lang="de-AT" dirty="0" err="1"/>
              <a:t>Lamellas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88852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847C73C-3C0B-ADCF-69C3-AB3A15E7C0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039" y="2168526"/>
            <a:ext cx="6172013" cy="4254500"/>
          </a:xfrm>
        </p:spPr>
        <p:txBody>
          <a:bodyPr/>
          <a:lstStyle/>
          <a:p>
            <a:pPr indent="273050">
              <a:tabLst>
                <a:tab pos="273050" algn="l"/>
              </a:tabLst>
            </a:pPr>
            <a:r>
              <a:rPr lang="en-US" dirty="0"/>
              <a:t>Strong and highly durable laser welding as </a:t>
            </a:r>
            <a:br>
              <a:rPr lang="en-US" dirty="0"/>
            </a:br>
            <a:r>
              <a:rPr lang="en-US" dirty="0"/>
              <a:t>    pillow plate </a:t>
            </a:r>
            <a:r>
              <a:rPr lang="en-US" dirty="0" err="1"/>
              <a:t>weldings</a:t>
            </a:r>
            <a:endParaRPr lang="en-US" dirty="0"/>
          </a:p>
          <a:p>
            <a:pPr indent="273050">
              <a:tabLst>
                <a:tab pos="273050" algn="l"/>
              </a:tabLst>
            </a:pPr>
            <a:r>
              <a:rPr lang="en-US" dirty="0"/>
              <a:t>Highest resistance against bursting due to latest 	laser welding technique</a:t>
            </a:r>
          </a:p>
          <a:p>
            <a:pPr indent="273050">
              <a:tabLst>
                <a:tab pos="273050" algn="l"/>
              </a:tabLst>
            </a:pPr>
            <a:r>
              <a:rPr lang="en-US" dirty="0"/>
              <a:t>No stress in laser welding due to holding down 	during inflation of the plates</a:t>
            </a:r>
          </a:p>
          <a:p>
            <a:pPr indent="273050">
              <a:tabLst>
                <a:tab pos="273050" algn="l"/>
              </a:tabLst>
            </a:pPr>
            <a:r>
              <a:rPr lang="en-US" dirty="0"/>
              <a:t>Low pressure drop due to maximum widening 	heights between plates (also with DUPLEX Steel)</a:t>
            </a:r>
          </a:p>
          <a:p>
            <a:pPr indent="273050">
              <a:tabLst>
                <a:tab pos="273050" algn="l"/>
              </a:tabLst>
            </a:pPr>
            <a:r>
              <a:rPr lang="en-US" dirty="0"/>
              <a:t>Solid, durable and closed edge welding resulting 	in minimum risk of corrosion at the edges.</a:t>
            </a:r>
          </a:p>
          <a:p>
            <a:pPr indent="0">
              <a:buNone/>
              <a:tabLst>
                <a:tab pos="273050" algn="l"/>
              </a:tabLst>
            </a:pP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chemeClr val="accent1"/>
                </a:solidFill>
              </a:rPr>
              <a:t>Extreme long lifetimes, low risk of fouling and 	corrosion, outstanding quality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4817F8D-21BF-0271-D4E8-2E00CB2FC9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AT" dirty="0"/>
              <a:t>LASER </a:t>
            </a:r>
            <a:r>
              <a:rPr lang="de-AT" dirty="0" err="1"/>
              <a:t>LuXE</a:t>
            </a:r>
            <a:r>
              <a:rPr lang="de-AT" dirty="0"/>
              <a:t> – Laser-</a:t>
            </a:r>
            <a:r>
              <a:rPr lang="de-AT" dirty="0" err="1"/>
              <a:t>welded</a:t>
            </a:r>
            <a:r>
              <a:rPr lang="de-AT" dirty="0"/>
              <a:t> </a:t>
            </a:r>
            <a:r>
              <a:rPr lang="de-AT" dirty="0" err="1"/>
              <a:t>lamella</a:t>
            </a:r>
            <a:endParaRPr lang="de-AT" dirty="0"/>
          </a:p>
        </p:txBody>
      </p:sp>
      <p:pic>
        <p:nvPicPr>
          <p:cNvPr id="6" name="Grafik 5" descr="Ein Bild, das Kreis, Symbol, Emblem, Logo enthält.&#10;&#10;Automatisch generierte Beschreibung">
            <a:extLst>
              <a:ext uri="{FF2B5EF4-FFF2-40B4-BE49-F238E27FC236}">
                <a16:creationId xmlns:a16="http://schemas.microsoft.com/office/drawing/2014/main" id="{56ED8149-34BD-B844-92AE-0F2338521D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605" y="1569847"/>
            <a:ext cx="5024628" cy="3310128"/>
          </a:xfrm>
          <a:prstGeom prst="rect">
            <a:avLst/>
          </a:prstGeom>
        </p:spPr>
      </p:pic>
      <p:pic>
        <p:nvPicPr>
          <p:cNvPr id="8" name="Grafik 7" descr="Ein Bild, das Schwarzweiß, monochrom, Kunst enthält.&#10;&#10;Automatisch generierte Beschreibung">
            <a:extLst>
              <a:ext uri="{FF2B5EF4-FFF2-40B4-BE49-F238E27FC236}">
                <a16:creationId xmlns:a16="http://schemas.microsoft.com/office/drawing/2014/main" id="{AD567FB7-D919-3922-AD7D-696AB17D2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936" y="4199418"/>
            <a:ext cx="1916297" cy="217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7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9EFCC80-C20E-945C-6190-CE3659FBDF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038" y="2420939"/>
            <a:ext cx="11483975" cy="310070"/>
          </a:xfrm>
        </p:spPr>
        <p:txBody>
          <a:bodyPr/>
          <a:lstStyle/>
          <a:p>
            <a:pPr indent="0">
              <a:buNone/>
            </a:pPr>
            <a:r>
              <a:rPr lang="en-US" dirty="0"/>
              <a:t>Continuous edge welding for POWER Spot and LASER Luxe Lamellas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780A2FC-6E57-9B74-B535-13776CD00D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60000" y="468000"/>
            <a:ext cx="7200000" cy="406084"/>
          </a:xfrm>
        </p:spPr>
        <p:txBody>
          <a:bodyPr/>
          <a:lstStyle/>
          <a:p>
            <a:r>
              <a:rPr lang="de-AT" dirty="0" err="1"/>
              <a:t>edge</a:t>
            </a:r>
            <a:r>
              <a:rPr lang="de-AT" dirty="0"/>
              <a:t> </a:t>
            </a:r>
            <a:r>
              <a:rPr lang="de-AT" dirty="0" err="1"/>
              <a:t>welding</a:t>
            </a:r>
            <a:r>
              <a:rPr lang="de-AT" dirty="0"/>
              <a:t> - Power Spot &amp; Laser Luxe </a:t>
            </a:r>
          </a:p>
        </p:txBody>
      </p:sp>
      <p:pic>
        <p:nvPicPr>
          <p:cNvPr id="5" name="Grafik 4" descr="Ein Bild, das Zubehör, Behälter enthält.&#10;&#10;Automatisch generierte Beschreibung">
            <a:extLst>
              <a:ext uri="{FF2B5EF4-FFF2-40B4-BE49-F238E27FC236}">
                <a16:creationId xmlns:a16="http://schemas.microsoft.com/office/drawing/2014/main" id="{C7176F16-49F1-F932-D4FD-6EF75A6C70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180" y="3054096"/>
            <a:ext cx="5066995" cy="2877312"/>
          </a:xfrm>
          <a:prstGeom prst="rect">
            <a:avLst/>
          </a:prstGeom>
        </p:spPr>
      </p:pic>
      <p:pic>
        <p:nvPicPr>
          <p:cNvPr id="7" name="Grafik 6" descr="Ein Bild, das Zubehör, Screenshot, Tasche, Design enthält.&#10;&#10;Automatisch generierte Beschreibung">
            <a:extLst>
              <a:ext uri="{FF2B5EF4-FFF2-40B4-BE49-F238E27FC236}">
                <a16:creationId xmlns:a16="http://schemas.microsoft.com/office/drawing/2014/main" id="{70C4C014-CA9E-ABB5-79A3-CC8A7B7633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000" y="3078480"/>
            <a:ext cx="5066995" cy="285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75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74295A4-0780-3582-32E3-12DB9ED680A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AT" dirty="0" err="1"/>
              <a:t>Lamellas</a:t>
            </a:r>
            <a:r>
              <a:rPr lang="de-AT" dirty="0"/>
              <a:t> in </a:t>
            </a:r>
            <a:r>
              <a:rPr lang="de-AT" dirty="0" err="1"/>
              <a:t>comparison</a:t>
            </a:r>
            <a:endParaRPr lang="de-AT" dirty="0"/>
          </a:p>
        </p:txBody>
      </p:sp>
      <p:pic>
        <p:nvPicPr>
          <p:cNvPr id="5" name="Grafik 4" descr="Ein Bild, das Text, Screenshot, Schrift, Zahl enthält.&#10;&#10;Automatisch generierte Beschreibung">
            <a:extLst>
              <a:ext uri="{FF2B5EF4-FFF2-40B4-BE49-F238E27FC236}">
                <a16:creationId xmlns:a16="http://schemas.microsoft.com/office/drawing/2014/main" id="{18A5C0B1-044B-0F9F-A043-1EBE0F2E2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12" y="1888668"/>
            <a:ext cx="10372954" cy="447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09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74295A4-0780-3582-32E3-12DB9ED680A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AT" dirty="0" err="1"/>
              <a:t>Lamellas</a:t>
            </a:r>
            <a:r>
              <a:rPr lang="de-AT" dirty="0"/>
              <a:t> in </a:t>
            </a:r>
            <a:r>
              <a:rPr lang="de-AT" dirty="0" err="1"/>
              <a:t>comparison</a:t>
            </a:r>
            <a:endParaRPr lang="de-AT" dirty="0"/>
          </a:p>
        </p:txBody>
      </p:sp>
      <p:pic>
        <p:nvPicPr>
          <p:cNvPr id="4" name="Grafik 3" descr="Ein Bild, das Text, Screenshot, Schrift, Zahl enthält.&#10;&#10;Automatisch generierte Beschreibung">
            <a:extLst>
              <a:ext uri="{FF2B5EF4-FFF2-40B4-BE49-F238E27FC236}">
                <a16:creationId xmlns:a16="http://schemas.microsoft.com/office/drawing/2014/main" id="{FD965909-52C5-FD8D-3683-D0E02AF58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12" y="1881352"/>
            <a:ext cx="10372954" cy="449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04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74295A4-0780-3582-32E3-12DB9ED680A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AT" dirty="0" err="1"/>
              <a:t>Lamellas</a:t>
            </a:r>
            <a:r>
              <a:rPr lang="de-AT" dirty="0"/>
              <a:t> in </a:t>
            </a:r>
            <a:r>
              <a:rPr lang="de-AT" dirty="0" err="1"/>
              <a:t>comparison</a:t>
            </a:r>
            <a:endParaRPr lang="de-AT" dirty="0"/>
          </a:p>
        </p:txBody>
      </p:sp>
      <p:pic>
        <p:nvPicPr>
          <p:cNvPr id="4" name="Grafik 3" descr="Ein Bild, das Text, Screenshot, Schrift, Zahl enthält.&#10;&#10;Automatisch generierte Beschreibung">
            <a:extLst>
              <a:ext uri="{FF2B5EF4-FFF2-40B4-BE49-F238E27FC236}">
                <a16:creationId xmlns:a16="http://schemas.microsoft.com/office/drawing/2014/main" id="{1AD9667E-756E-D972-CBFF-ED560C70C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04" y="2408746"/>
            <a:ext cx="10372954" cy="353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47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Muster, Gitter enthält.&#10;&#10;Automatisch generierte Beschreibung">
            <a:extLst>
              <a:ext uri="{FF2B5EF4-FFF2-40B4-BE49-F238E27FC236}">
                <a16:creationId xmlns:a16="http://schemas.microsoft.com/office/drawing/2014/main" id="{9E2D12B9-5F28-E752-A128-BB9A6ABC15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3212" y="1485481"/>
            <a:ext cx="6437376" cy="4828033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945E731-D4DA-CCA2-6A0D-7EF39D5EC7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GIG Karasek Lamella Formats</a:t>
            </a:r>
          </a:p>
        </p:txBody>
      </p:sp>
      <p:pic>
        <p:nvPicPr>
          <p:cNvPr id="6" name="Grafik 5" descr="Ein Bild, das Text, Screenshot, Schrift, Zahl enthält.&#10;&#10;Automatisch generierte Beschreibung">
            <a:extLst>
              <a:ext uri="{FF2B5EF4-FFF2-40B4-BE49-F238E27FC236}">
                <a16:creationId xmlns:a16="http://schemas.microsoft.com/office/drawing/2014/main" id="{30EE0AE0-9283-7032-2500-A5B677B32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12" y="2371471"/>
            <a:ext cx="6437376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700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Ein Bild, das Buch, stationär enthält.&#10;&#10;Automatisch generierte Beschreibung">
            <a:extLst>
              <a:ext uri="{FF2B5EF4-FFF2-40B4-BE49-F238E27FC236}">
                <a16:creationId xmlns:a16="http://schemas.microsoft.com/office/drawing/2014/main" id="{6B283CA9-B96E-9DCF-ADBF-7B5662C440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5899" y="1165729"/>
            <a:ext cx="6918113" cy="5188585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25A07CE-A7B8-DF9B-F2F1-25E057F3E3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Lamella Materials</a:t>
            </a:r>
          </a:p>
        </p:txBody>
      </p:sp>
      <p:pic>
        <p:nvPicPr>
          <p:cNvPr id="10" name="Grafik 9" descr="Ein Bild, das Text, Screenshot, Zahl, Schrift enthält.&#10;&#10;Automatisch generierte Beschreibung">
            <a:extLst>
              <a:ext uri="{FF2B5EF4-FFF2-40B4-BE49-F238E27FC236}">
                <a16:creationId xmlns:a16="http://schemas.microsoft.com/office/drawing/2014/main" id="{E37AEE59-2478-D4AE-A574-727F37CDE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17" y="2144141"/>
            <a:ext cx="5140147" cy="424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026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2D40FD90-9104-561A-C819-45CAE5F3CBD6}"/>
              </a:ext>
            </a:extLst>
          </p:cNvPr>
          <p:cNvSpPr/>
          <p:nvPr/>
        </p:nvSpPr>
        <p:spPr>
          <a:xfrm>
            <a:off x="-1" y="2420938"/>
            <a:ext cx="6721435" cy="38877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31E344E-E83F-0873-63BD-487E8E054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039" y="2420938"/>
            <a:ext cx="6421396" cy="3887787"/>
          </a:xfrm>
        </p:spPr>
        <p:txBody>
          <a:bodyPr anchor="ctr" anchorCtr="0"/>
          <a:lstStyle/>
          <a:p>
            <a:pPr>
              <a:buClr>
                <a:schemeClr val="bg1"/>
              </a:buClr>
              <a:tabLst>
                <a:tab pos="273050" algn="l"/>
              </a:tabLst>
            </a:pPr>
            <a:r>
              <a:rPr lang="en-US" b="1" dirty="0">
                <a:solidFill>
                  <a:schemeClr val="bg1"/>
                </a:solidFill>
              </a:rPr>
              <a:t>Flexibility</a:t>
            </a:r>
            <a:r>
              <a:rPr lang="en-US" dirty="0">
                <a:solidFill>
                  <a:schemeClr val="bg1"/>
                </a:solidFill>
              </a:rPr>
              <a:t> in terms of formats, materials, welding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	processes and customer specific requirements</a:t>
            </a:r>
          </a:p>
          <a:p>
            <a:pPr>
              <a:buClr>
                <a:schemeClr val="bg1"/>
              </a:buClr>
              <a:tabLst>
                <a:tab pos="273050" algn="l"/>
              </a:tabLst>
            </a:pPr>
            <a:r>
              <a:rPr lang="en-US" b="1" dirty="0">
                <a:solidFill>
                  <a:schemeClr val="bg1"/>
                </a:solidFill>
              </a:rPr>
              <a:t>Minimal risk of fouling</a:t>
            </a:r>
          </a:p>
          <a:p>
            <a:pPr>
              <a:buClr>
                <a:schemeClr val="bg1"/>
              </a:buClr>
              <a:tabLst>
                <a:tab pos="273050" algn="l"/>
              </a:tabLst>
            </a:pPr>
            <a:r>
              <a:rPr lang="en-US" b="1" dirty="0">
                <a:solidFill>
                  <a:schemeClr val="bg1"/>
                </a:solidFill>
              </a:rPr>
              <a:t>Minimal risk of corrosion</a:t>
            </a:r>
          </a:p>
          <a:p>
            <a:pPr>
              <a:buClr>
                <a:schemeClr val="bg1"/>
              </a:buClr>
              <a:tabLst>
                <a:tab pos="273050" algn="l"/>
              </a:tabLst>
            </a:pPr>
            <a:r>
              <a:rPr lang="en-US" b="1" dirty="0">
                <a:solidFill>
                  <a:schemeClr val="bg1"/>
                </a:solidFill>
              </a:rPr>
              <a:t>Long lifetime</a:t>
            </a:r>
          </a:p>
          <a:p>
            <a:pPr lvl="1">
              <a:buClr>
                <a:schemeClr val="bg1"/>
              </a:buClr>
              <a:tabLst>
                <a:tab pos="273050" algn="l"/>
              </a:tabLst>
            </a:pPr>
            <a:r>
              <a:rPr lang="en-US" dirty="0">
                <a:solidFill>
                  <a:schemeClr val="bg1"/>
                </a:solidFill>
              </a:rPr>
              <a:t>No stress or deformation of the weld seams during production</a:t>
            </a:r>
          </a:p>
          <a:p>
            <a:pPr lvl="1">
              <a:buClr>
                <a:schemeClr val="bg1"/>
              </a:buClr>
              <a:tabLst>
                <a:tab pos="273050" algn="l"/>
              </a:tabLst>
            </a:pPr>
            <a:r>
              <a:rPr lang="en-US" dirty="0">
                <a:solidFill>
                  <a:schemeClr val="bg1"/>
                </a:solidFill>
              </a:rPr>
              <a:t>Robust edge welding</a:t>
            </a:r>
          </a:p>
          <a:p>
            <a:pPr>
              <a:buClr>
                <a:schemeClr val="bg1"/>
              </a:buClr>
              <a:tabLst>
                <a:tab pos="273050" algn="l"/>
              </a:tabLst>
            </a:pPr>
            <a:r>
              <a:rPr lang="en-US" b="1" dirty="0">
                <a:solidFill>
                  <a:schemeClr val="bg1"/>
                </a:solidFill>
              </a:rPr>
              <a:t>Optimum utilization of heating surface</a:t>
            </a:r>
          </a:p>
          <a:p>
            <a:pPr>
              <a:buClr>
                <a:schemeClr val="bg1"/>
              </a:buClr>
              <a:tabLst>
                <a:tab pos="273050" algn="l"/>
              </a:tabLst>
            </a:pPr>
            <a:r>
              <a:rPr lang="en-US" b="1" dirty="0">
                <a:solidFill>
                  <a:schemeClr val="bg1"/>
                </a:solidFill>
              </a:rPr>
              <a:t>Optimized spot- and laser-welding lamellas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16635D-961B-CC1D-211B-48E3C1C644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Advantages at a glance</a:t>
            </a:r>
          </a:p>
        </p:txBody>
      </p:sp>
      <p:pic>
        <p:nvPicPr>
          <p:cNvPr id="6" name="Grafik 5" descr="Ein Bild, das Im Haus, Küchenutensilien, Silb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4D4D1302-50E6-F22A-0319-FD3AC827D0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1423" y="2420938"/>
            <a:ext cx="5380577" cy="388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81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25A07CE-A7B8-DF9B-F2F1-25E057F3E3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Bundle production – step by step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1B0F608-9E9A-566B-A67A-DFA0FC0DE2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039" y="2168526"/>
            <a:ext cx="4877603" cy="4254500"/>
          </a:xfrm>
        </p:spPr>
        <p:txBody>
          <a:bodyPr/>
          <a:lstStyle/>
          <a:p>
            <a:pPr indent="273050">
              <a:tabLst>
                <a:tab pos="273050" algn="l"/>
              </a:tabLst>
            </a:pPr>
            <a:r>
              <a:rPr lang="en-US" dirty="0"/>
              <a:t>Lamellas are welded to a bundle with</a:t>
            </a:r>
            <a:br>
              <a:rPr lang="en-US" dirty="0"/>
            </a:br>
            <a:r>
              <a:rPr lang="en-US" dirty="0"/>
              <a:t>	the help of distance profiles</a:t>
            </a:r>
          </a:p>
          <a:p>
            <a:pPr indent="273050">
              <a:tabLst>
                <a:tab pos="273050" algn="l"/>
              </a:tabLst>
            </a:pPr>
            <a:r>
              <a:rPr lang="en-US" dirty="0"/>
              <a:t>Welding of steam inlets and</a:t>
            </a:r>
            <a:br>
              <a:rPr lang="en-US" dirty="0"/>
            </a:br>
            <a:r>
              <a:rPr lang="en-US" dirty="0"/>
              <a:t>	condensate collectors</a:t>
            </a:r>
          </a:p>
          <a:p>
            <a:pPr indent="273050">
              <a:tabLst>
                <a:tab pos="273050" algn="l"/>
              </a:tabLst>
            </a:pPr>
            <a:r>
              <a:rPr lang="en-US" dirty="0"/>
              <a:t>Production of distribution trays and	accessories</a:t>
            </a:r>
          </a:p>
          <a:p>
            <a:pPr indent="273050">
              <a:tabLst>
                <a:tab pos="273050" algn="l"/>
              </a:tabLst>
            </a:pPr>
            <a:r>
              <a:rPr lang="en-US" dirty="0"/>
              <a:t>Certified pressure test</a:t>
            </a:r>
          </a:p>
          <a:p>
            <a:pPr indent="273050">
              <a:tabLst>
                <a:tab pos="273050" algn="l"/>
              </a:tabLst>
            </a:pPr>
            <a:r>
              <a:rPr lang="en-US" dirty="0"/>
              <a:t>Pickling and passivation of the bundles</a:t>
            </a:r>
          </a:p>
          <a:p>
            <a:pPr indent="273050">
              <a:tabLst>
                <a:tab pos="273050" algn="l"/>
              </a:tabLst>
            </a:pPr>
            <a:r>
              <a:rPr lang="en-US" dirty="0"/>
              <a:t>Packaging, transportation</a:t>
            </a:r>
            <a:br>
              <a:rPr lang="en-US" dirty="0"/>
            </a:br>
            <a:r>
              <a:rPr lang="en-US" dirty="0"/>
              <a:t>	&amp; documents</a:t>
            </a:r>
          </a:p>
          <a:p>
            <a:pPr indent="273050">
              <a:tabLst>
                <a:tab pos="273050" algn="l"/>
              </a:tabLst>
            </a:pPr>
            <a:r>
              <a:rPr lang="en-US" dirty="0"/>
              <a:t>Complete documentation</a:t>
            </a:r>
          </a:p>
        </p:txBody>
      </p:sp>
      <p:pic>
        <p:nvPicPr>
          <p:cNvPr id="6" name="Grafik 5" descr="Ein Bild, das Kleidung, Person, Gebäude, Flugzeug enthält.&#10;&#10;Automatisch generierte Beschreibung">
            <a:extLst>
              <a:ext uri="{FF2B5EF4-FFF2-40B4-BE49-F238E27FC236}">
                <a16:creationId xmlns:a16="http://schemas.microsoft.com/office/drawing/2014/main" id="{46C637C3-8292-9BBB-8CEB-4704119BC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1"/>
          <a:stretch/>
        </p:blipFill>
        <p:spPr>
          <a:xfrm>
            <a:off x="5300623" y="1487157"/>
            <a:ext cx="6891377" cy="469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76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0A00A99-959C-2F9B-B416-32EEEDF85B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Bundle production</a:t>
            </a:r>
          </a:p>
        </p:txBody>
      </p:sp>
      <p:pic>
        <p:nvPicPr>
          <p:cNvPr id="5" name="Grafik 4" descr="Ein Bild, das Person, Kleidung, draußen, Blau enthält.&#10;&#10;Automatisch generierte Beschreibung">
            <a:extLst>
              <a:ext uri="{FF2B5EF4-FFF2-40B4-BE49-F238E27FC236}">
                <a16:creationId xmlns:a16="http://schemas.microsoft.com/office/drawing/2014/main" id="{0325DB43-B46A-1533-4E8B-5610B09097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8" y="2143655"/>
            <a:ext cx="5553425" cy="4165069"/>
          </a:xfrm>
          <a:prstGeom prst="rect">
            <a:avLst/>
          </a:prstGeom>
        </p:spPr>
      </p:pic>
      <p:pic>
        <p:nvPicPr>
          <p:cNvPr id="7" name="Grafik 6" descr="Ein Bild, das Gebäude, Bautechnik, Stahl, Metall enthält.&#10;&#10;Automatisch generierte Beschreibung">
            <a:extLst>
              <a:ext uri="{FF2B5EF4-FFF2-40B4-BE49-F238E27FC236}">
                <a16:creationId xmlns:a16="http://schemas.microsoft.com/office/drawing/2014/main" id="{63430788-FAB8-73A5-3F70-B3A544C7FF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0586" y="2143654"/>
            <a:ext cx="5553425" cy="416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9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14EE9CD-41BA-F4A4-69F4-008FE2D88F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039" y="2420939"/>
            <a:ext cx="5332666" cy="3777980"/>
          </a:xfrm>
        </p:spPr>
        <p:txBody>
          <a:bodyPr/>
          <a:lstStyle/>
          <a:p>
            <a:pPr indent="273050">
              <a:tabLst>
                <a:tab pos="273050" algn="l"/>
              </a:tabLst>
            </a:pPr>
            <a:r>
              <a:rPr lang="en-US" dirty="0"/>
              <a:t>GIG Karasek supplies different…</a:t>
            </a:r>
          </a:p>
          <a:p>
            <a:pPr marL="457178" lvl="3" indent="273050">
              <a:tabLst>
                <a:tab pos="273050" algn="l"/>
              </a:tabLst>
            </a:pPr>
            <a:r>
              <a:rPr lang="en-US" sz="2000" b="1" dirty="0"/>
              <a:t>Lamella formats</a:t>
            </a:r>
          </a:p>
          <a:p>
            <a:pPr marL="457178" lvl="3" indent="273050">
              <a:tabLst>
                <a:tab pos="273050" algn="l"/>
              </a:tabLst>
            </a:pPr>
            <a:r>
              <a:rPr lang="en-US" sz="2000" b="1" dirty="0"/>
              <a:t>Materials </a:t>
            </a:r>
          </a:p>
          <a:p>
            <a:pPr marL="457178" lvl="3" indent="273050">
              <a:tabLst>
                <a:tab pos="273050" algn="l"/>
              </a:tabLst>
            </a:pPr>
            <a:r>
              <a:rPr lang="en-US" sz="2000" b="1" dirty="0"/>
              <a:t>Welding processes</a:t>
            </a:r>
          </a:p>
          <a:p>
            <a:pPr indent="273050">
              <a:tabLst>
                <a:tab pos="273050" algn="l"/>
              </a:tabLst>
            </a:pPr>
            <a:r>
              <a:rPr lang="en-US" dirty="0"/>
              <a:t>Our </a:t>
            </a:r>
            <a:r>
              <a:rPr lang="en-US" b="1" dirty="0"/>
              <a:t>core competence </a:t>
            </a:r>
            <a:r>
              <a:rPr lang="en-US" dirty="0"/>
              <a:t>for decades:</a:t>
            </a:r>
            <a:br>
              <a:rPr lang="en-US" dirty="0"/>
            </a:br>
            <a:r>
              <a:rPr lang="en-US" dirty="0"/>
              <a:t>	Production of falling-film evaporators </a:t>
            </a:r>
          </a:p>
          <a:p>
            <a:pPr indent="273050">
              <a:tabLst>
                <a:tab pos="273050" algn="l"/>
              </a:tabLst>
            </a:pPr>
            <a:r>
              <a:rPr lang="en-US" b="1" dirty="0"/>
              <a:t>Made-in-Austria quality</a:t>
            </a:r>
            <a:br>
              <a:rPr lang="en-US" dirty="0"/>
            </a:br>
            <a:r>
              <a:rPr lang="en-US" dirty="0"/>
              <a:t>	Production in our inhouse lamella</a:t>
            </a:r>
            <a:br>
              <a:rPr lang="en-US" dirty="0"/>
            </a:br>
            <a:r>
              <a:rPr lang="en-US" dirty="0"/>
              <a:t>	production facility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592FA3-9199-0C51-683F-6013E14520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Everything from a single source</a:t>
            </a:r>
          </a:p>
        </p:txBody>
      </p:sp>
      <p:pic>
        <p:nvPicPr>
          <p:cNvPr id="6" name="Grafik 5" descr="Ein Bild, das Kleidung, Person, Arbeitskleidung, Warnkleidung enthält.&#10;&#10;Automatisch generierte Beschreibung">
            <a:extLst>
              <a:ext uri="{FF2B5EF4-FFF2-40B4-BE49-F238E27FC236}">
                <a16:creationId xmlns:a16="http://schemas.microsoft.com/office/drawing/2014/main" id="{FB76D4D7-A3CE-AF7C-7915-B96DDC1D3F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232" y="1590343"/>
            <a:ext cx="6144768" cy="46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8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88B6B6C-5B4C-3913-253F-1EBBF11BCA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Quality assurance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2BF903DA-6769-1856-CC55-B7F4B5A2FF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746951"/>
              </p:ext>
            </p:extLst>
          </p:nvPr>
        </p:nvGraphicFramePr>
        <p:xfrm>
          <a:off x="580291" y="2388028"/>
          <a:ext cx="11203722" cy="3239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4574">
                  <a:extLst>
                    <a:ext uri="{9D8B030D-6E8A-4147-A177-3AD203B41FA5}">
                      <a16:colId xmlns:a16="http://schemas.microsoft.com/office/drawing/2014/main" val="305556521"/>
                    </a:ext>
                  </a:extLst>
                </a:gridCol>
                <a:gridCol w="3734574">
                  <a:extLst>
                    <a:ext uri="{9D8B030D-6E8A-4147-A177-3AD203B41FA5}">
                      <a16:colId xmlns:a16="http://schemas.microsoft.com/office/drawing/2014/main" val="4259648886"/>
                    </a:ext>
                  </a:extLst>
                </a:gridCol>
                <a:gridCol w="3734574">
                  <a:extLst>
                    <a:ext uri="{9D8B030D-6E8A-4147-A177-3AD203B41FA5}">
                      <a16:colId xmlns:a16="http://schemas.microsoft.com/office/drawing/2014/main" val="2773313805"/>
                    </a:ext>
                  </a:extLst>
                </a:gridCol>
              </a:tblGrid>
              <a:tr h="596667"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Weld </a:t>
                      </a:r>
                      <a:r>
                        <a:rPr lang="de-AT" dirty="0" err="1"/>
                        <a:t>spots</a:t>
                      </a:r>
                      <a:endParaRPr lang="de-AT" dirty="0"/>
                    </a:p>
                  </a:txBody>
                  <a:tcPr anchor="ctr">
                    <a:solidFill>
                      <a:srgbClr val="1998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err="1"/>
                        <a:t>Lamellas</a:t>
                      </a:r>
                      <a:endParaRPr lang="de-AT" dirty="0"/>
                    </a:p>
                  </a:txBody>
                  <a:tcPr anchor="ctr">
                    <a:solidFill>
                      <a:srgbClr val="1998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Bundle</a:t>
                      </a:r>
                    </a:p>
                  </a:txBody>
                  <a:tcPr anchor="ctr">
                    <a:solidFill>
                      <a:srgbClr val="199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325883"/>
                  </a:ext>
                </a:extLst>
              </a:tr>
              <a:tr h="2642382">
                <a:tc>
                  <a:txBody>
                    <a:bodyPr/>
                    <a:lstStyle/>
                    <a:p>
                      <a:pPr marL="0" indent="273050" algn="l" defTabSz="914354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1998D4"/>
                        </a:buClr>
                        <a:buSzPct val="70000"/>
                        <a:buFont typeface="Wingdings" panose="05000000000000000000" pitchFamily="2" charset="2"/>
                        <a:buChar char="u"/>
                        <a:tabLst>
                          <a:tab pos="273050" algn="l"/>
                        </a:tabLst>
                      </a:pPr>
                      <a:r>
                        <a:rPr lang="en-US" sz="2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Automatic electronic</a:t>
                      </a:r>
                      <a:br>
                        <a:rPr lang="en-US" sz="2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documentation of the</a:t>
                      </a:r>
                      <a:br>
                        <a:rPr lang="en-US" sz="2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welding parameters for</a:t>
                      </a:r>
                      <a:br>
                        <a:rPr lang="en-US" sz="2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each welding spot</a:t>
                      </a:r>
                    </a:p>
                    <a:p>
                      <a:pPr marL="0" indent="273050" algn="l" defTabSz="914354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1998D4"/>
                        </a:buClr>
                        <a:buSzPct val="70000"/>
                        <a:buFont typeface="Wingdings" panose="05000000000000000000" pitchFamily="2" charset="2"/>
                        <a:buChar char="u"/>
                        <a:tabLst>
                          <a:tab pos="273050" algn="l"/>
                        </a:tabLst>
                      </a:pPr>
                      <a:r>
                        <a:rPr lang="en-US" sz="2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Failure report when</a:t>
                      </a:r>
                      <a:br>
                        <a:rPr lang="en-US" sz="2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tolerance values are</a:t>
                      </a:r>
                      <a:br>
                        <a:rPr lang="en-US" sz="2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exceeded</a:t>
                      </a:r>
                    </a:p>
                    <a:p>
                      <a:pPr marL="0" indent="273050" algn="l" defTabSz="914354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1998D4"/>
                        </a:buClr>
                        <a:buSzPct val="70000"/>
                        <a:buFont typeface="Wingdings" panose="05000000000000000000" pitchFamily="2" charset="2"/>
                        <a:buChar char="u"/>
                        <a:tabLst>
                          <a:tab pos="273050" algn="l"/>
                        </a:tabLst>
                      </a:pPr>
                      <a:r>
                        <a:rPr lang="en-US" sz="2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Additional visual inspection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273050" algn="l" defTabSz="914354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1998D4"/>
                        </a:buClr>
                        <a:buSzPct val="70000"/>
                        <a:buFont typeface="Wingdings" panose="05000000000000000000" pitchFamily="2" charset="2"/>
                        <a:buChar char="u"/>
                        <a:tabLst>
                          <a:tab pos="273050" algn="l"/>
                        </a:tabLst>
                      </a:pPr>
                      <a:r>
                        <a:rPr lang="en-US" sz="2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Pressure test for each</a:t>
                      </a:r>
                      <a:br>
                        <a:rPr lang="en-US" sz="2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lamella</a:t>
                      </a:r>
                    </a:p>
                    <a:p>
                      <a:pPr marL="0" indent="273050" algn="l" defTabSz="914354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1998D4"/>
                        </a:buClr>
                        <a:buSzPct val="70000"/>
                        <a:buFont typeface="Wingdings" panose="05000000000000000000" pitchFamily="2" charset="2"/>
                        <a:buChar char="u"/>
                        <a:tabLst>
                          <a:tab pos="273050" algn="l"/>
                        </a:tabLst>
                      </a:pPr>
                      <a:r>
                        <a:rPr lang="en-US" sz="2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Burst pressure test of each</a:t>
                      </a:r>
                      <a:br>
                        <a:rPr lang="en-US" sz="2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production series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273050" algn="l" defTabSz="914354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1998D4"/>
                        </a:buClr>
                        <a:buSzPct val="70000"/>
                        <a:buFont typeface="Wingdings" panose="05000000000000000000" pitchFamily="2" charset="2"/>
                        <a:buChar char="u"/>
                        <a:tabLst>
                          <a:tab pos="273050" algn="l"/>
                        </a:tabLst>
                      </a:pPr>
                      <a:r>
                        <a:rPr lang="en-US" sz="2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Pressure test for each</a:t>
                      </a:r>
                      <a:br>
                        <a:rPr lang="en-US" sz="2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bundle, if required under</a:t>
                      </a:r>
                      <a:br>
                        <a:rPr lang="en-US" sz="2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external supervision</a:t>
                      </a:r>
                      <a:br>
                        <a:rPr lang="en-US" sz="2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(notified body)</a:t>
                      </a:r>
                    </a:p>
                    <a:p>
                      <a:pPr marL="0" indent="273050" algn="l" defTabSz="914354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1998D4"/>
                        </a:buClr>
                        <a:buSzPct val="70000"/>
                        <a:buFont typeface="Wingdings" panose="05000000000000000000" pitchFamily="2" charset="2"/>
                        <a:buChar char="u"/>
                        <a:tabLst>
                          <a:tab pos="273050" algn="l"/>
                        </a:tabLst>
                      </a:pPr>
                      <a:r>
                        <a:rPr lang="en-US" sz="2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Pressure or leakage test</a:t>
                      </a:r>
                      <a:br>
                        <a:rPr lang="en-US" sz="2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after installation according</a:t>
                      </a:r>
                      <a:br>
                        <a:rPr lang="en-US" sz="2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to customer requirements</a:t>
                      </a:r>
                    </a:p>
                    <a:p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458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59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68A88CB-41EF-DBF9-4FC1-6B4FD4518B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037" y="2420938"/>
            <a:ext cx="6053261" cy="4002087"/>
          </a:xfrm>
        </p:spPr>
        <p:txBody>
          <a:bodyPr/>
          <a:lstStyle/>
          <a:p>
            <a:pPr indent="0">
              <a:buNone/>
              <a:tabLst>
                <a:tab pos="273050" algn="l"/>
              </a:tabLst>
            </a:pPr>
            <a:r>
              <a:rPr lang="de-AT" b="1" dirty="0">
                <a:solidFill>
                  <a:schemeClr val="accent1"/>
                </a:solidFill>
              </a:rPr>
              <a:t>Retrofitting</a:t>
            </a:r>
            <a:endParaRPr lang="de-AT" dirty="0"/>
          </a:p>
          <a:p>
            <a:pPr>
              <a:tabLst>
                <a:tab pos="273050" algn="l"/>
              </a:tabLst>
            </a:pPr>
            <a:r>
              <a:rPr lang="en-US" dirty="0"/>
              <a:t>End-of-life bundles are replaced with new bundles</a:t>
            </a:r>
          </a:p>
          <a:p>
            <a:pPr>
              <a:tabLst>
                <a:tab pos="273050" algn="l"/>
              </a:tabLst>
            </a:pPr>
            <a:r>
              <a:rPr lang="en-US" dirty="0"/>
              <a:t>Unchanged: system conditions, plate dimensions</a:t>
            </a:r>
            <a:br>
              <a:rPr lang="en-US" dirty="0"/>
            </a:br>
            <a:r>
              <a:rPr lang="en-US" dirty="0"/>
              <a:t>	and evaporation surface</a:t>
            </a:r>
            <a:br>
              <a:rPr lang="en-US" dirty="0"/>
            </a:br>
            <a:endParaRPr lang="en-US" dirty="0"/>
          </a:p>
          <a:p>
            <a:pPr>
              <a:tabLst>
                <a:tab pos="273050" algn="l"/>
              </a:tabLst>
            </a:pPr>
            <a:r>
              <a:rPr lang="en-US" dirty="0"/>
              <a:t>Modernization in the shortest possible downtimes</a:t>
            </a:r>
          </a:p>
          <a:p>
            <a:pPr>
              <a:tabLst>
                <a:tab pos="273050" algn="l"/>
              </a:tabLst>
            </a:pPr>
            <a:r>
              <a:rPr lang="en-US" dirty="0"/>
              <a:t>Modernization at the lowest possible cost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23903DC-4733-A8E9-3C19-29B57AE25A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AT" dirty="0"/>
              <a:t>Bundle </a:t>
            </a:r>
            <a:r>
              <a:rPr lang="de-AT" dirty="0" err="1"/>
              <a:t>replacement</a:t>
            </a:r>
            <a:endParaRPr lang="de-AT" dirty="0"/>
          </a:p>
        </p:txBody>
      </p:sp>
      <p:pic>
        <p:nvPicPr>
          <p:cNvPr id="4" name="Grafik 3" descr="Ein Bild, das Pfeife Flöte Rohr, Stahl, Boot, Industrie enthält.&#10;&#10;Automatisch generierte Beschreibung">
            <a:extLst>
              <a:ext uri="{FF2B5EF4-FFF2-40B4-BE49-F238E27FC236}">
                <a16:creationId xmlns:a16="http://schemas.microsoft.com/office/drawing/2014/main" id="{FC19D1DB-ACB3-DBCF-8761-04842BF13D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5168" y="2133600"/>
            <a:ext cx="5566832" cy="4175125"/>
          </a:xfrm>
          <a:prstGeom prst="rect">
            <a:avLst/>
          </a:prstGeom>
          <a:noFill/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545394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68A88CB-41EF-DBF9-4FC1-6B4FD4518B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038" y="2420938"/>
            <a:ext cx="6457021" cy="4002087"/>
          </a:xfrm>
        </p:spPr>
        <p:txBody>
          <a:bodyPr/>
          <a:lstStyle/>
          <a:p>
            <a:pPr indent="0">
              <a:buNone/>
              <a:tabLst>
                <a:tab pos="273050" algn="l"/>
              </a:tabLst>
            </a:pPr>
            <a:r>
              <a:rPr lang="en-US" b="1" dirty="0">
                <a:solidFill>
                  <a:schemeClr val="accent1"/>
                </a:solidFill>
              </a:rPr>
              <a:t>Debottlenecking</a:t>
            </a:r>
          </a:p>
          <a:p>
            <a:pPr>
              <a:tabLst>
                <a:tab pos="273050" algn="l"/>
              </a:tabLst>
            </a:pPr>
            <a:r>
              <a:rPr lang="en-US" dirty="0"/>
              <a:t>More extensive measures</a:t>
            </a:r>
          </a:p>
          <a:p>
            <a:pPr>
              <a:tabLst>
                <a:tab pos="273050" algn="l"/>
              </a:tabLst>
            </a:pPr>
            <a:r>
              <a:rPr lang="en-US" dirty="0"/>
              <a:t>Targeted examination and elimination of</a:t>
            </a:r>
            <a:br>
              <a:rPr lang="en-US" dirty="0"/>
            </a:br>
            <a:r>
              <a:rPr lang="en-US" dirty="0"/>
              <a:t>	problem areas in the process</a:t>
            </a:r>
          </a:p>
          <a:p>
            <a:pPr>
              <a:tabLst>
                <a:tab pos="273050" algn="l"/>
              </a:tabLst>
            </a:pPr>
            <a:r>
              <a:rPr lang="en-US" dirty="0"/>
              <a:t>Replacement of end-of-life bundles</a:t>
            </a:r>
          </a:p>
          <a:p>
            <a:pPr>
              <a:tabLst>
                <a:tab pos="273050" algn="l"/>
              </a:tabLst>
            </a:pPr>
            <a:r>
              <a:rPr lang="en-US" dirty="0" err="1"/>
              <a:t>Redimensioning</a:t>
            </a:r>
            <a:r>
              <a:rPr lang="en-US" dirty="0"/>
              <a:t> of evaporation surface area</a:t>
            </a:r>
          </a:p>
          <a:p>
            <a:pPr indent="0">
              <a:buNone/>
              <a:tabLst>
                <a:tab pos="273050" algn="l"/>
              </a:tabLst>
            </a:pPr>
            <a:endParaRPr lang="en-US" b="1" dirty="0">
              <a:solidFill>
                <a:schemeClr val="accent1"/>
              </a:solidFill>
            </a:endParaRPr>
          </a:p>
          <a:p>
            <a:pPr>
              <a:tabLst>
                <a:tab pos="273050" algn="l"/>
              </a:tabLst>
            </a:pPr>
            <a:r>
              <a:rPr lang="en-US" dirty="0"/>
              <a:t>Investment still significantly smaller than</a:t>
            </a:r>
            <a:br>
              <a:rPr lang="en-US" dirty="0"/>
            </a:br>
            <a:r>
              <a:rPr lang="en-US" dirty="0"/>
              <a:t>   new system</a:t>
            </a:r>
          </a:p>
          <a:p>
            <a:pPr>
              <a:tabLst>
                <a:tab pos="273050" algn="l"/>
              </a:tabLst>
            </a:pPr>
            <a:r>
              <a:rPr lang="en-US" dirty="0"/>
              <a:t>Downtimes as short as possible</a:t>
            </a:r>
          </a:p>
          <a:p>
            <a:pPr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23903DC-4733-A8E9-3C19-29B57AE25A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AT" dirty="0"/>
              <a:t>Bundle </a:t>
            </a:r>
            <a:r>
              <a:rPr lang="de-AT" dirty="0" err="1"/>
              <a:t>replacement</a:t>
            </a:r>
            <a:endParaRPr lang="de-AT" dirty="0"/>
          </a:p>
        </p:txBody>
      </p:sp>
      <p:pic>
        <p:nvPicPr>
          <p:cNvPr id="4" name="Inhaltsplatzhalter 10" descr="Ein Bild, das Pfeife Flöte Rohr, Bautechnik, Industrie, Stahl enthält.&#10;&#10;Automatisch generierte Beschreibung">
            <a:extLst>
              <a:ext uri="{FF2B5EF4-FFF2-40B4-BE49-F238E27FC236}">
                <a16:creationId xmlns:a16="http://schemas.microsoft.com/office/drawing/2014/main" id="{AD893B0F-E72B-918C-41DF-ECE6E32FE7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09891" y="1125538"/>
            <a:ext cx="3082109" cy="5183187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5" name="Grafik 4" descr="Ein Bild, das Himmel, draußen, Gebäude, Wolke enthält.&#10;&#10;Automatisch generierte Beschreibung">
            <a:extLst>
              <a:ext uri="{FF2B5EF4-FFF2-40B4-BE49-F238E27FC236}">
                <a16:creationId xmlns:a16="http://schemas.microsoft.com/office/drawing/2014/main" id="{69898E30-0CA0-96BF-9C07-8936F09A0A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9488" y="1126223"/>
            <a:ext cx="2930133" cy="5209125"/>
          </a:xfrm>
          <a:prstGeom prst="rect">
            <a:avLst/>
          </a:prstGeom>
          <a:noFill/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1092135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77EBABB-E64C-6CE4-A0F4-6FCCC81232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038" y="1952015"/>
            <a:ext cx="11891962" cy="4002087"/>
          </a:xfrm>
        </p:spPr>
        <p:txBody>
          <a:bodyPr/>
          <a:lstStyle/>
          <a:p>
            <a:pPr indent="0">
              <a:buNone/>
            </a:pPr>
            <a:r>
              <a:rPr lang="en-US" dirty="0"/>
              <a:t>Evaporation capacity is mainly increased by adding heating surface area to an evaporator</a:t>
            </a:r>
          </a:p>
          <a:p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655568-2FAB-EE59-F213-4D9E3415EC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AT" dirty="0" err="1"/>
              <a:t>How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Increase</a:t>
            </a:r>
            <a:r>
              <a:rPr lang="de-AT" dirty="0"/>
              <a:t> Evaporation </a:t>
            </a:r>
            <a:r>
              <a:rPr lang="de-AT" dirty="0" err="1"/>
              <a:t>Capacity</a:t>
            </a:r>
            <a:endParaRPr lang="de-AT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697E100E-49AA-89AF-C6DB-C9CCEE1E0D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432536"/>
              </p:ext>
            </p:extLst>
          </p:nvPr>
        </p:nvGraphicFramePr>
        <p:xfrm>
          <a:off x="407987" y="2420938"/>
          <a:ext cx="11376024" cy="332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006">
                  <a:extLst>
                    <a:ext uri="{9D8B030D-6E8A-4147-A177-3AD203B41FA5}">
                      <a16:colId xmlns:a16="http://schemas.microsoft.com/office/drawing/2014/main" val="305556521"/>
                    </a:ext>
                  </a:extLst>
                </a:gridCol>
                <a:gridCol w="2844006">
                  <a:extLst>
                    <a:ext uri="{9D8B030D-6E8A-4147-A177-3AD203B41FA5}">
                      <a16:colId xmlns:a16="http://schemas.microsoft.com/office/drawing/2014/main" val="4259648886"/>
                    </a:ext>
                  </a:extLst>
                </a:gridCol>
                <a:gridCol w="2847034">
                  <a:extLst>
                    <a:ext uri="{9D8B030D-6E8A-4147-A177-3AD203B41FA5}">
                      <a16:colId xmlns:a16="http://schemas.microsoft.com/office/drawing/2014/main" val="2773313805"/>
                    </a:ext>
                  </a:extLst>
                </a:gridCol>
                <a:gridCol w="2840978">
                  <a:extLst>
                    <a:ext uri="{9D8B030D-6E8A-4147-A177-3AD203B41FA5}">
                      <a16:colId xmlns:a16="http://schemas.microsoft.com/office/drawing/2014/main" val="4288635663"/>
                    </a:ext>
                  </a:extLst>
                </a:gridCol>
              </a:tblGrid>
              <a:tr h="596667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1:1 Replacement</a:t>
                      </a:r>
                    </a:p>
                  </a:txBody>
                  <a:tcPr anchor="ctr">
                    <a:solidFill>
                      <a:srgbClr val="1998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Increase height</a:t>
                      </a:r>
                    </a:p>
                  </a:txBody>
                  <a:tcPr anchor="ctr">
                    <a:solidFill>
                      <a:srgbClr val="1998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Decrease pitch</a:t>
                      </a:r>
                    </a:p>
                  </a:txBody>
                  <a:tcPr anchor="ctr">
                    <a:solidFill>
                      <a:srgbClr val="1998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Increase height and decrease pitch</a:t>
                      </a:r>
                    </a:p>
                  </a:txBody>
                  <a:tcPr anchor="ctr">
                    <a:solidFill>
                      <a:srgbClr val="199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325883"/>
                  </a:ext>
                </a:extLst>
              </a:tr>
              <a:tr h="2642382">
                <a:tc>
                  <a:txBody>
                    <a:bodyPr/>
                    <a:lstStyle/>
                    <a:p>
                      <a:pPr marL="0" indent="273050" algn="l" defTabSz="914354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1998D4"/>
                        </a:buClr>
                        <a:buSzPct val="70000"/>
                        <a:buFont typeface="Wingdings" panose="05000000000000000000" pitchFamily="2" charset="2"/>
                        <a:buChar char="u"/>
                        <a:tabLst>
                          <a:tab pos="273050" algn="l"/>
                        </a:tabLst>
                      </a:pPr>
                      <a:r>
                        <a:rPr lang="en-US" sz="2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Same 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273050" algn="l" defTabSz="914354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1998D4"/>
                        </a:buClr>
                        <a:buSzPct val="70000"/>
                        <a:buFont typeface="Wingdings" panose="05000000000000000000" pitchFamily="2" charset="2"/>
                        <a:buChar char="u"/>
                        <a:tabLst>
                          <a:tab pos="273050" algn="l"/>
                        </a:tabLst>
                      </a:pPr>
                      <a:r>
                        <a:rPr lang="en-US" sz="2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Width stays the same, height increases</a:t>
                      </a:r>
                      <a:br>
                        <a:rPr lang="en-US" sz="2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e.g. 1.219 x 7.315 </a:t>
                      </a:r>
                      <a:r>
                        <a:rPr lang="en-US" sz="2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1.219 x 10.110 mm</a:t>
                      </a:r>
                      <a:br>
                        <a:rPr lang="en-US" sz="2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</a:br>
                      <a:br>
                        <a:rPr lang="en-US" sz="2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</a:br>
                      <a:r>
                        <a:rPr lang="en-US" sz="2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or 1.500 x 9.000 mm  1.500 x 12.000 mm </a:t>
                      </a:r>
                    </a:p>
                    <a:p>
                      <a:pPr marL="0" indent="273050" algn="l" defTabSz="914354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1998D4"/>
                        </a:buClr>
                        <a:buSzPct val="70000"/>
                        <a:buFont typeface="Wingdings" panose="05000000000000000000" pitchFamily="2" charset="2"/>
                        <a:buChar char="u"/>
                        <a:tabLst>
                          <a:tab pos="273050" algn="l"/>
                        </a:tabLst>
                      </a:pPr>
                      <a:r>
                        <a:rPr lang="en-US" sz="20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~30% more heating surface area</a:t>
                      </a:r>
                      <a:endParaRPr lang="en-US" sz="20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273050" algn="l" defTabSz="914354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1998D4"/>
                        </a:buClr>
                        <a:buSzPct val="70000"/>
                        <a:buFont typeface="Wingdings" panose="05000000000000000000" pitchFamily="2" charset="2"/>
                        <a:buChar char="u"/>
                        <a:tabLst>
                          <a:tab pos="273050" algn="l"/>
                        </a:tabLst>
                      </a:pPr>
                      <a:r>
                        <a:rPr lang="en-US" sz="2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Putting more lamellas into one row </a:t>
                      </a:r>
                    </a:p>
                    <a:p>
                      <a:pPr marL="0" indent="273050" algn="l" defTabSz="914354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1998D4"/>
                        </a:buClr>
                        <a:buSzPct val="70000"/>
                        <a:buFont typeface="Wingdings" panose="05000000000000000000" pitchFamily="2" charset="2"/>
                        <a:buChar char="u"/>
                        <a:tabLst>
                          <a:tab pos="273050" algn="l"/>
                        </a:tabLst>
                      </a:pPr>
                      <a:r>
                        <a:rPr lang="en-US" sz="2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e.g. decrease pitch from 40 to 35 mm</a:t>
                      </a:r>
                    </a:p>
                    <a:p>
                      <a:pPr marL="0" indent="0" algn="l" defTabSz="914354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1998D4"/>
                        </a:buClr>
                        <a:buSzPct val="70000"/>
                        <a:buFont typeface="Wingdings" panose="05000000000000000000" pitchFamily="2" charset="2"/>
                        <a:buNone/>
                        <a:tabLst>
                          <a:tab pos="273050" algn="l"/>
                        </a:tabLst>
                      </a:pPr>
                      <a:r>
                        <a:rPr lang="en-US" sz="20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~15% more heating surface area</a:t>
                      </a:r>
                    </a:p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273050" algn="l" defTabSz="914354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1998D4"/>
                        </a:buClr>
                        <a:buSzPct val="70000"/>
                        <a:buFont typeface="Wingdings" panose="05000000000000000000" pitchFamily="2" charset="2"/>
                        <a:buChar char="u"/>
                        <a:tabLst>
                          <a:tab pos="273050" algn="l"/>
                        </a:tabLst>
                      </a:pPr>
                      <a:r>
                        <a:rPr lang="en-US" sz="2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Combination of both</a:t>
                      </a:r>
                      <a:br>
                        <a:rPr lang="en-US" sz="2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en-US" sz="20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914354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1998D4"/>
                        </a:buClr>
                        <a:buSzPct val="70000"/>
                        <a:buFont typeface="Wingdings" panose="05000000000000000000" pitchFamily="2" charset="2"/>
                        <a:buNone/>
                        <a:tabLst>
                          <a:tab pos="273050" algn="l"/>
                        </a:tabLst>
                      </a:pPr>
                      <a:r>
                        <a:rPr lang="en-US" sz="20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~ 50% more heating surface area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458560"/>
                  </a:ext>
                </a:extLst>
              </a:tr>
            </a:tbl>
          </a:graphicData>
        </a:graphic>
      </p:graphicFrame>
      <p:sp>
        <p:nvSpPr>
          <p:cNvPr id="5" name="Inhaltsplatzhalter 1">
            <a:extLst>
              <a:ext uri="{FF2B5EF4-FFF2-40B4-BE49-F238E27FC236}">
                <a16:creationId xmlns:a16="http://schemas.microsoft.com/office/drawing/2014/main" id="{EC371D36-CA6D-705E-4BBC-7C471B0F2D87}"/>
              </a:ext>
            </a:extLst>
          </p:cNvPr>
          <p:cNvSpPr txBox="1">
            <a:spLocks/>
          </p:cNvSpPr>
          <p:nvPr/>
        </p:nvSpPr>
        <p:spPr>
          <a:xfrm>
            <a:off x="300038" y="5810117"/>
            <a:ext cx="11891960" cy="672283"/>
          </a:xfrm>
          <a:prstGeom prst="rect">
            <a:avLst/>
          </a:prstGeom>
        </p:spPr>
        <p:txBody>
          <a:bodyPr/>
          <a:lstStyle>
            <a:lvl1pPr marL="0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998D4"/>
              </a:buClr>
              <a:buSzPct val="70000"/>
              <a:buFont typeface="Wingdings" panose="05000000000000000000" pitchFamily="2" charset="2"/>
              <a:buChar char="u"/>
              <a:tabLst>
                <a:tab pos="900000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D4"/>
              </a:buClr>
              <a:buSzPct val="70000"/>
              <a:buFont typeface="Wingdings" panose="05000000000000000000" pitchFamily="2" charset="2"/>
              <a:buChar char="u"/>
              <a:tabLst>
                <a:tab pos="9000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D4"/>
              </a:buClr>
              <a:buSzPct val="70000"/>
              <a:buFont typeface="Wingdings" panose="05000000000000000000" pitchFamily="2" charset="2"/>
              <a:buChar char="u"/>
              <a:tabLst>
                <a:tab pos="9000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D4"/>
              </a:buClr>
              <a:buSzPct val="70000"/>
              <a:buFont typeface="Wingdings" panose="05000000000000000000" pitchFamily="2" charset="2"/>
              <a:buChar char="u"/>
              <a:tabLst>
                <a:tab pos="900000" algn="l"/>
              </a:tabLs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D4"/>
              </a:buClr>
              <a:buSzPct val="70000"/>
              <a:buFont typeface="Wingdings" panose="05000000000000000000" pitchFamily="2" charset="2"/>
              <a:buChar char="u"/>
              <a:tabLst>
                <a:tab pos="900000" algn="l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OfficinaSansEF-Book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OfficinaSansEF-Book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OfficinaSansEF-Book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OfficinaSansEF-Book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Wingdings" panose="05000000000000000000" pitchFamily="2" charset="2"/>
              <a:buNone/>
            </a:pPr>
            <a:r>
              <a:rPr lang="en-US" dirty="0"/>
              <a:t>In any case a check and potential redesign is needed of following items: Vapor ducts, size of droplet separators, circulation pump and piping, transfer pumps, statics of the effect and foundation, etc.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681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0804341-65CA-C593-CBB6-8A112D69F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039" y="2420938"/>
            <a:ext cx="11235470" cy="4002087"/>
          </a:xfrm>
        </p:spPr>
        <p:txBody>
          <a:bodyPr/>
          <a:lstStyle/>
          <a:p>
            <a:pPr indent="0">
              <a:buNone/>
              <a:tabLst>
                <a:tab pos="273050" algn="l"/>
              </a:tabLst>
            </a:pPr>
            <a:r>
              <a:rPr lang="en-US" b="1" dirty="0">
                <a:solidFill>
                  <a:schemeClr val="accent1"/>
                </a:solidFill>
              </a:rPr>
              <a:t>Support on an EPC package delivery</a:t>
            </a:r>
          </a:p>
          <a:p>
            <a:pPr marL="0" lvl="1">
              <a:spcBef>
                <a:spcPts val="1000"/>
              </a:spcBef>
              <a:tabLst>
                <a:tab pos="273050" algn="l"/>
              </a:tabLst>
            </a:pPr>
            <a:r>
              <a:rPr lang="en-US" sz="2000" dirty="0"/>
              <a:t>Bundle design and constructional drawings</a:t>
            </a:r>
          </a:p>
          <a:p>
            <a:pPr marL="0" lvl="1">
              <a:spcBef>
                <a:spcPts val="1000"/>
              </a:spcBef>
              <a:tabLst>
                <a:tab pos="273050" algn="l"/>
              </a:tabLst>
            </a:pPr>
            <a:r>
              <a:rPr lang="en-US" sz="2000" dirty="0"/>
              <a:t>Inhouse fabrication</a:t>
            </a:r>
          </a:p>
          <a:p>
            <a:pPr marL="0" lvl="1">
              <a:spcBef>
                <a:spcPts val="1000"/>
              </a:spcBef>
              <a:tabLst>
                <a:tab pos="273050" algn="l"/>
              </a:tabLst>
            </a:pPr>
            <a:r>
              <a:rPr lang="en-US" sz="2000" dirty="0"/>
              <a:t>Bundle delivery on Site</a:t>
            </a:r>
          </a:p>
          <a:p>
            <a:pPr marL="0" lvl="1">
              <a:spcBef>
                <a:spcPts val="1000"/>
              </a:spcBef>
              <a:tabLst>
                <a:tab pos="273050" algn="l"/>
              </a:tabLst>
            </a:pPr>
            <a:r>
              <a:rPr lang="en-US" sz="2000" dirty="0"/>
              <a:t>Shutdown preparation and pre-assembly </a:t>
            </a:r>
          </a:p>
          <a:p>
            <a:pPr marL="0" lvl="1">
              <a:spcBef>
                <a:spcPts val="1000"/>
              </a:spcBef>
              <a:tabLst>
                <a:tab pos="273050" algn="l"/>
              </a:tabLst>
            </a:pPr>
            <a:r>
              <a:rPr lang="en-US" sz="2000" dirty="0"/>
              <a:t>Shutdown activities</a:t>
            </a:r>
          </a:p>
          <a:p>
            <a:pPr marL="0" lvl="2">
              <a:spcBef>
                <a:spcPts val="1000"/>
              </a:spcBef>
              <a:tabLst>
                <a:tab pos="273050" algn="l"/>
              </a:tabLst>
            </a:pPr>
            <a:r>
              <a:rPr lang="en-US" sz="2000" dirty="0"/>
              <a:t>Dismantling of effect</a:t>
            </a:r>
          </a:p>
          <a:p>
            <a:pPr marL="0" lvl="2">
              <a:spcBef>
                <a:spcPts val="1000"/>
              </a:spcBef>
              <a:tabLst>
                <a:tab pos="273050" algn="l"/>
              </a:tabLst>
            </a:pPr>
            <a:r>
              <a:rPr lang="en-US" sz="2000" dirty="0"/>
              <a:t>Bundle lifting and reinstallation of new bundle</a:t>
            </a:r>
          </a:p>
          <a:p>
            <a:pPr marL="0" lvl="2">
              <a:spcBef>
                <a:spcPts val="1000"/>
              </a:spcBef>
              <a:tabLst>
                <a:tab pos="273050" algn="l"/>
              </a:tabLst>
            </a:pPr>
            <a:r>
              <a:rPr lang="en-US" sz="2000" dirty="0"/>
              <a:t>Revamping of the effect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C687B8A-4FF1-E6E4-40BF-C8C1E9E92A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The Bundle Replacement</a:t>
            </a:r>
          </a:p>
        </p:txBody>
      </p:sp>
      <p:sp>
        <p:nvSpPr>
          <p:cNvPr id="5" name="Inhaltsplatzhalter 1">
            <a:extLst>
              <a:ext uri="{FF2B5EF4-FFF2-40B4-BE49-F238E27FC236}">
                <a16:creationId xmlns:a16="http://schemas.microsoft.com/office/drawing/2014/main" id="{567AC9C7-3E96-1628-C5F8-A7B0B0621CD8}"/>
              </a:ext>
            </a:extLst>
          </p:cNvPr>
          <p:cNvSpPr txBox="1">
            <a:spLocks/>
          </p:cNvSpPr>
          <p:nvPr/>
        </p:nvSpPr>
        <p:spPr>
          <a:xfrm>
            <a:off x="5951666" y="2829301"/>
            <a:ext cx="6030537" cy="1635822"/>
          </a:xfrm>
          <a:prstGeom prst="rect">
            <a:avLst/>
          </a:prstGeom>
        </p:spPr>
        <p:txBody>
          <a:bodyPr/>
          <a:lstStyle>
            <a:lvl1pPr marL="0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998D4"/>
              </a:buClr>
              <a:buSzPct val="70000"/>
              <a:buFont typeface="Wingdings" panose="05000000000000000000" pitchFamily="2" charset="2"/>
              <a:buChar char="u"/>
              <a:tabLst>
                <a:tab pos="900000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D4"/>
              </a:buClr>
              <a:buSzPct val="70000"/>
              <a:buFont typeface="Wingdings" panose="05000000000000000000" pitchFamily="2" charset="2"/>
              <a:buChar char="u"/>
              <a:tabLst>
                <a:tab pos="9000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D4"/>
              </a:buClr>
              <a:buSzPct val="70000"/>
              <a:buFont typeface="Wingdings" panose="05000000000000000000" pitchFamily="2" charset="2"/>
              <a:buChar char="u"/>
              <a:tabLst>
                <a:tab pos="9000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D4"/>
              </a:buClr>
              <a:buSzPct val="70000"/>
              <a:buFont typeface="Wingdings" panose="05000000000000000000" pitchFamily="2" charset="2"/>
              <a:buChar char="u"/>
              <a:tabLst>
                <a:tab pos="900000" algn="l"/>
              </a:tabLs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D4"/>
              </a:buClr>
              <a:buSzPct val="70000"/>
              <a:buFont typeface="Wingdings" panose="05000000000000000000" pitchFamily="2" charset="2"/>
              <a:buChar char="u"/>
              <a:tabLst>
                <a:tab pos="900000" algn="l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OfficinaSansEF-Book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OfficinaSansEF-Book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OfficinaSansEF-Book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OfficinaSansEF-Book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>
              <a:spcBef>
                <a:spcPts val="1000"/>
              </a:spcBef>
              <a:tabLst>
                <a:tab pos="273050" algn="l"/>
              </a:tabLst>
            </a:pPr>
            <a:r>
              <a:rPr lang="en-US" sz="2000" dirty="0"/>
              <a:t>Pressure test and quality control</a:t>
            </a:r>
          </a:p>
          <a:p>
            <a:pPr marL="0" lvl="1">
              <a:spcBef>
                <a:spcPts val="1000"/>
              </a:spcBef>
              <a:tabLst>
                <a:tab pos="273050" algn="l"/>
              </a:tabLst>
            </a:pPr>
            <a:r>
              <a:rPr lang="en-US" sz="2000" dirty="0"/>
              <a:t>Mechanical supervision and daily protocol</a:t>
            </a:r>
          </a:p>
          <a:p>
            <a:pPr marL="0" lvl="1">
              <a:spcBef>
                <a:spcPts val="1000"/>
              </a:spcBef>
              <a:tabLst>
                <a:tab pos="273050" algn="l"/>
              </a:tabLst>
            </a:pPr>
            <a:r>
              <a:rPr lang="en-US" sz="2000" dirty="0"/>
              <a:t>Installation service and sub-supplier coordination</a:t>
            </a:r>
          </a:p>
          <a:p>
            <a:pPr marL="0" lvl="1">
              <a:spcBef>
                <a:spcPts val="1000"/>
              </a:spcBef>
              <a:tabLst>
                <a:tab pos="273050" algn="l"/>
              </a:tabLst>
            </a:pPr>
            <a:r>
              <a:rPr lang="en-US" sz="2000" dirty="0"/>
              <a:t>Documentation and after sales service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7A0D730-3CF8-301D-52CE-925ED62FBC2C}"/>
              </a:ext>
            </a:extLst>
          </p:cNvPr>
          <p:cNvSpPr/>
          <p:nvPr/>
        </p:nvSpPr>
        <p:spPr>
          <a:xfrm>
            <a:off x="5854535" y="4683240"/>
            <a:ext cx="6337465" cy="14741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/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7CCCEF31-9086-994F-580B-9E1ACA09507A}"/>
              </a:ext>
            </a:extLst>
          </p:cNvPr>
          <p:cNvSpPr txBox="1">
            <a:spLocks/>
          </p:cNvSpPr>
          <p:nvPr/>
        </p:nvSpPr>
        <p:spPr>
          <a:xfrm>
            <a:off x="5947520" y="4683240"/>
            <a:ext cx="6421396" cy="1474168"/>
          </a:xfrm>
          <a:prstGeom prst="rect">
            <a:avLst/>
          </a:prstGeom>
        </p:spPr>
        <p:txBody>
          <a:bodyPr anchor="ctr" anchorCtr="0"/>
          <a:lstStyle>
            <a:lvl1pPr marL="0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998D4"/>
              </a:buClr>
              <a:buSzPct val="70000"/>
              <a:buFont typeface="Wingdings" panose="05000000000000000000" pitchFamily="2" charset="2"/>
              <a:buChar char="u"/>
              <a:tabLst>
                <a:tab pos="900000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D4"/>
              </a:buClr>
              <a:buSzPct val="70000"/>
              <a:buFont typeface="Wingdings" panose="05000000000000000000" pitchFamily="2" charset="2"/>
              <a:buChar char="u"/>
              <a:tabLst>
                <a:tab pos="9000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D4"/>
              </a:buClr>
              <a:buSzPct val="70000"/>
              <a:buFont typeface="Wingdings" panose="05000000000000000000" pitchFamily="2" charset="2"/>
              <a:buChar char="u"/>
              <a:tabLst>
                <a:tab pos="9000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D4"/>
              </a:buClr>
              <a:buSzPct val="70000"/>
              <a:buFont typeface="Wingdings" panose="05000000000000000000" pitchFamily="2" charset="2"/>
              <a:buChar char="u"/>
              <a:tabLst>
                <a:tab pos="900000" algn="l"/>
              </a:tabLs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D4"/>
              </a:buClr>
              <a:buSzPct val="70000"/>
              <a:buFont typeface="Wingdings" panose="05000000000000000000" pitchFamily="2" charset="2"/>
              <a:buChar char="u"/>
              <a:tabLst>
                <a:tab pos="900000" algn="l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OfficinaSansEF-Book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OfficinaSansEF-Book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OfficinaSansEF-Book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OfficinaSansEF-Book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  <a:tabLst>
                <a:tab pos="273050" algn="l"/>
              </a:tabLst>
            </a:pPr>
            <a:r>
              <a:rPr lang="en-US" b="1" dirty="0">
                <a:solidFill>
                  <a:schemeClr val="bg1"/>
                </a:solidFill>
              </a:rPr>
              <a:t>Out of one hand, no interfaces</a:t>
            </a:r>
          </a:p>
          <a:p>
            <a:pPr>
              <a:buClr>
                <a:schemeClr val="bg1"/>
              </a:buClr>
              <a:tabLst>
                <a:tab pos="273050" algn="l"/>
              </a:tabLst>
            </a:pPr>
            <a:r>
              <a:rPr lang="en-US" b="1" dirty="0">
                <a:solidFill>
                  <a:schemeClr val="bg1"/>
                </a:solidFill>
              </a:rPr>
              <a:t>Fast and uncomplicated shutdown service</a:t>
            </a:r>
          </a:p>
          <a:p>
            <a:pPr>
              <a:buClr>
                <a:schemeClr val="bg1"/>
              </a:buClr>
              <a:tabLst>
                <a:tab pos="273050" algn="l"/>
              </a:tabLst>
            </a:pPr>
            <a:r>
              <a:rPr lang="en-US" b="1" dirty="0">
                <a:solidFill>
                  <a:schemeClr val="bg1"/>
                </a:solidFill>
              </a:rPr>
              <a:t>Reliable partner with dozens of references</a:t>
            </a:r>
          </a:p>
        </p:txBody>
      </p:sp>
    </p:spTree>
    <p:extLst>
      <p:ext uri="{BB962C8B-B14F-4D97-AF65-F5344CB8AC3E}">
        <p14:creationId xmlns:p14="http://schemas.microsoft.com/office/powerpoint/2010/main" val="2026392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CFC6C24-282D-18B2-2EE4-F89D63132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B979409-4355-4162-EA50-950FCD05695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08009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ACFAC97-DD02-3354-A28A-E493D68E03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039" y="2420938"/>
            <a:ext cx="5327649" cy="4002087"/>
          </a:xfrm>
        </p:spPr>
        <p:txBody>
          <a:bodyPr/>
          <a:lstStyle/>
          <a:p>
            <a:pPr indent="268288">
              <a:tabLst>
                <a:tab pos="268288" algn="l"/>
              </a:tabLst>
            </a:pPr>
            <a:r>
              <a:rPr lang="en-US" dirty="0"/>
              <a:t>POWER Spot = spot-welded lamellas </a:t>
            </a:r>
          </a:p>
          <a:p>
            <a:pPr indent="268288">
              <a:tabLst>
                <a:tab pos="268288" algn="l"/>
              </a:tabLst>
            </a:pPr>
            <a:r>
              <a:rPr lang="en-US" dirty="0"/>
              <a:t>LASER Luxe = laser-welded lamellas</a:t>
            </a:r>
          </a:p>
          <a:p>
            <a:pPr indent="268288">
              <a:tabLst>
                <a:tab pos="268288" algn="l"/>
              </a:tabLst>
            </a:pPr>
            <a:endParaRPr lang="en-US" dirty="0"/>
          </a:p>
          <a:p>
            <a:pPr indent="268288">
              <a:buNone/>
              <a:tabLst>
                <a:tab pos="268288" algn="l"/>
              </a:tabLst>
            </a:pPr>
            <a:r>
              <a:rPr lang="en-US" b="1" dirty="0">
                <a:solidFill>
                  <a:schemeClr val="accent1"/>
                </a:solidFill>
              </a:rPr>
              <a:t>Both types feature long lifetime, 	minimal risk of fouling and corrosion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	thanks to…</a:t>
            </a:r>
          </a:p>
          <a:p>
            <a:pPr indent="268288">
              <a:tabLst>
                <a:tab pos="268288" algn="l"/>
              </a:tabLst>
            </a:pPr>
            <a:r>
              <a:rPr lang="en-US" dirty="0"/>
              <a:t>…plate forming process developed</a:t>
            </a:r>
            <a:br>
              <a:rPr lang="en-US" dirty="0"/>
            </a:br>
            <a:r>
              <a:rPr lang="en-US" dirty="0"/>
              <a:t>	by GIG Karasek</a:t>
            </a:r>
          </a:p>
          <a:p>
            <a:pPr indent="268288">
              <a:tabLst>
                <a:tab pos="268288" algn="l"/>
              </a:tabLst>
            </a:pPr>
            <a:r>
              <a:rPr lang="en-US" dirty="0"/>
              <a:t>…fully closed edge welding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8F72D23-CC07-1DED-F451-DC86E7A65E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AT" dirty="0"/>
              <a:t>POWER Spot and LASER Luxe </a:t>
            </a:r>
            <a:r>
              <a:rPr lang="de-AT" dirty="0" err="1"/>
              <a:t>lamellas</a:t>
            </a:r>
            <a:endParaRPr lang="de-AT" dirty="0"/>
          </a:p>
        </p:txBody>
      </p:sp>
      <p:pic>
        <p:nvPicPr>
          <p:cNvPr id="5" name="Grafik 4" descr="Ein Bild, das Kleidung, Person, Gebäude, Mann enthält.&#10;&#10;Automatisch generierte Beschreibung">
            <a:extLst>
              <a:ext uri="{FF2B5EF4-FFF2-40B4-BE49-F238E27FC236}">
                <a16:creationId xmlns:a16="http://schemas.microsoft.com/office/drawing/2014/main" id="{810F4C56-A24B-3C93-2F53-7B9E2EEF1E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9488" y="1592263"/>
            <a:ext cx="6132512" cy="459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13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0A00A99-959C-2F9B-B416-32EEEDF85B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Lamella Production – inhouse production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DC57522-3F77-ACA5-678B-671F7EA38A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922" y="2137008"/>
            <a:ext cx="5566092" cy="4174569"/>
          </a:xfrm>
          <a:prstGeom prst="rect">
            <a:avLst/>
          </a:prstGeom>
        </p:spPr>
      </p:pic>
      <p:pic>
        <p:nvPicPr>
          <p:cNvPr id="7" name="Grafik 6" descr="Ein Bild, das Im Haus, Stahl, Gelände, Boden enthält.&#10;&#10;Automatisch generierte Beschreibung">
            <a:extLst>
              <a:ext uri="{FF2B5EF4-FFF2-40B4-BE49-F238E27FC236}">
                <a16:creationId xmlns:a16="http://schemas.microsoft.com/office/drawing/2014/main" id="{44555320-88E3-FA4A-E358-A1DFBBA50E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8" y="2137008"/>
            <a:ext cx="5566092" cy="417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1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0A00A99-959C-2F9B-B416-32EEEDF85B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Lamella Production – inhouse production</a:t>
            </a:r>
          </a:p>
        </p:txBody>
      </p:sp>
      <p:pic>
        <p:nvPicPr>
          <p:cNvPr id="4" name="Grafik 3" descr="Ein Bild, das Maschine, Bautechnik, Fabrik, Industrie enthält.&#10;&#10;Automatisch generierte Beschreibung">
            <a:extLst>
              <a:ext uri="{FF2B5EF4-FFF2-40B4-BE49-F238E27FC236}">
                <a16:creationId xmlns:a16="http://schemas.microsoft.com/office/drawing/2014/main" id="{399FCA3E-0337-883E-CFFE-89238157C2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2137008"/>
            <a:ext cx="5566091" cy="4174568"/>
          </a:xfrm>
          <a:prstGeom prst="rect">
            <a:avLst/>
          </a:prstGeom>
        </p:spPr>
      </p:pic>
      <p:pic>
        <p:nvPicPr>
          <p:cNvPr id="8" name="Grafik 7" descr="Ein Bild, das Bautechnik, Maschine, Im Haus enthält.&#10;&#10;Automatisch generierte Beschreibung">
            <a:extLst>
              <a:ext uri="{FF2B5EF4-FFF2-40B4-BE49-F238E27FC236}">
                <a16:creationId xmlns:a16="http://schemas.microsoft.com/office/drawing/2014/main" id="{7CB144BF-B88A-A595-738D-F6CEB59744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921" y="2134157"/>
            <a:ext cx="5566091" cy="417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520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0A00A99-959C-2F9B-B416-32EEEDF85B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Lamella Production – inhouse production</a:t>
            </a:r>
          </a:p>
        </p:txBody>
      </p:sp>
      <p:pic>
        <p:nvPicPr>
          <p:cNvPr id="5" name="Grafik 4" descr="Ein Bild, das Person, Kleidung, Im Haus, Maschine enthält.&#10;&#10;Automatisch generierte Beschreibung">
            <a:extLst>
              <a:ext uri="{FF2B5EF4-FFF2-40B4-BE49-F238E27FC236}">
                <a16:creationId xmlns:a16="http://schemas.microsoft.com/office/drawing/2014/main" id="{2EE892B1-6CAB-C5C0-39C9-D850F59DB9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8" y="2134749"/>
            <a:ext cx="5565300" cy="4173975"/>
          </a:xfrm>
          <a:prstGeom prst="rect">
            <a:avLst/>
          </a:prstGeom>
        </p:spPr>
      </p:pic>
      <p:pic>
        <p:nvPicPr>
          <p:cNvPr id="7" name="Grafik 6" descr="Ein Bild, das Bautechnik, Stahl, Im Haus, Maschine enthält.&#10;&#10;Automatisch generierte Beschreibung">
            <a:extLst>
              <a:ext uri="{FF2B5EF4-FFF2-40B4-BE49-F238E27FC236}">
                <a16:creationId xmlns:a16="http://schemas.microsoft.com/office/drawing/2014/main" id="{22CBDE99-95FB-3D12-2A70-F33B4FC5B5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711" y="2134749"/>
            <a:ext cx="5565301" cy="417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53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0A00A99-959C-2F9B-B416-32EEEDF85B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Lamella Production – inhouse production</a:t>
            </a:r>
          </a:p>
        </p:txBody>
      </p:sp>
      <p:pic>
        <p:nvPicPr>
          <p:cNvPr id="4" name="Grafik 3" descr="Ein Bild, das Gitter, Auto, Kühler Heizkörper, Silber enthält.&#10;&#10;Automatisch generierte Beschreibung">
            <a:extLst>
              <a:ext uri="{FF2B5EF4-FFF2-40B4-BE49-F238E27FC236}">
                <a16:creationId xmlns:a16="http://schemas.microsoft.com/office/drawing/2014/main" id="{64AFC95F-ACCA-29B5-F22A-61AC26871B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8" y="2133599"/>
            <a:ext cx="5566833" cy="4175125"/>
          </a:xfrm>
          <a:prstGeom prst="rect">
            <a:avLst/>
          </a:prstGeom>
        </p:spPr>
      </p:pic>
      <p:pic>
        <p:nvPicPr>
          <p:cNvPr id="8" name="Grafik 7" descr="Ein Bild, das Stahl, Metall, Aluminium, Im Haus enthält.&#10;&#10;Automatisch generierte Beschreibung">
            <a:extLst>
              <a:ext uri="{FF2B5EF4-FFF2-40B4-BE49-F238E27FC236}">
                <a16:creationId xmlns:a16="http://schemas.microsoft.com/office/drawing/2014/main" id="{64D1966B-15D7-2076-B399-0540ECA275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178" y="2133599"/>
            <a:ext cx="5566833" cy="417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16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0A00A99-959C-2F9B-B416-32EEEDF85B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Lamella Production – inhouse production</a:t>
            </a:r>
          </a:p>
        </p:txBody>
      </p:sp>
      <p:pic>
        <p:nvPicPr>
          <p:cNvPr id="6" name="Grafik 5" descr="Ein Bild, das Text, Screenshot, Diagramm, Reihe enthält.&#10;&#10;Automatisch generierte Beschreibung">
            <a:extLst>
              <a:ext uri="{FF2B5EF4-FFF2-40B4-BE49-F238E27FC236}">
                <a16:creationId xmlns:a16="http://schemas.microsoft.com/office/drawing/2014/main" id="{6C9CE65F-8BED-8824-2205-4FABA070B9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020" y="1318160"/>
            <a:ext cx="10794798" cy="512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76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847C73C-3C0B-ADCF-69C3-AB3A15E7C0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038" y="2420938"/>
            <a:ext cx="11483975" cy="4002087"/>
          </a:xfrm>
        </p:spPr>
        <p:txBody>
          <a:bodyPr/>
          <a:lstStyle/>
          <a:p>
            <a:r>
              <a:rPr lang="en-US" dirty="0"/>
              <a:t>Smooth plate surfaces minimizes risk of fouling 	and corrosion</a:t>
            </a:r>
          </a:p>
          <a:p>
            <a:r>
              <a:rPr lang="en-US" dirty="0"/>
              <a:t>Material properties remain unchanged at the </a:t>
            </a:r>
            <a:br>
              <a:rPr lang="en-US" dirty="0"/>
            </a:br>
            <a:r>
              <a:rPr lang="en-US" dirty="0"/>
              <a:t>   spot-welding surface reducing the risk of corrosion</a:t>
            </a:r>
          </a:p>
          <a:p>
            <a:r>
              <a:rPr lang="en-US" dirty="0"/>
              <a:t>No stress in welding spot due to holding down 	</a:t>
            </a:r>
            <a:br>
              <a:rPr lang="en-US" dirty="0"/>
            </a:br>
            <a:r>
              <a:rPr lang="en-US" dirty="0"/>
              <a:t>   during inflation of the plates</a:t>
            </a:r>
          </a:p>
          <a:p>
            <a:r>
              <a:rPr lang="en-US" dirty="0"/>
              <a:t>Low pressure drop due to maximum widening heights </a:t>
            </a:r>
            <a:br>
              <a:rPr lang="en-US" dirty="0"/>
            </a:br>
            <a:r>
              <a:rPr lang="en-US" dirty="0"/>
              <a:t>   between plates (also with DUPLEX Steel)</a:t>
            </a:r>
          </a:p>
          <a:p>
            <a:r>
              <a:rPr lang="en-US" dirty="0"/>
              <a:t>Solid, durable and closed edge welding resulting 	</a:t>
            </a:r>
            <a:br>
              <a:rPr lang="en-US" dirty="0"/>
            </a:br>
            <a:r>
              <a:rPr lang="en-US" dirty="0"/>
              <a:t>   in minimum risk of corrosion at the edges</a:t>
            </a:r>
            <a:br>
              <a:rPr lang="en-US" dirty="0"/>
            </a:b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Extreme long lifetimes, low risk of fouling and 	corrosion, outstanding quality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4817F8D-21BF-0271-D4E8-2E00CB2FC9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60000" y="468000"/>
            <a:ext cx="7200000" cy="415426"/>
          </a:xfrm>
        </p:spPr>
        <p:txBody>
          <a:bodyPr/>
          <a:lstStyle/>
          <a:p>
            <a:r>
              <a:rPr lang="de-AT" dirty="0"/>
              <a:t>Power Spot – spot-</a:t>
            </a:r>
            <a:r>
              <a:rPr lang="de-AT" dirty="0" err="1"/>
              <a:t>welded</a:t>
            </a:r>
            <a:r>
              <a:rPr lang="de-AT" dirty="0"/>
              <a:t> </a:t>
            </a:r>
            <a:r>
              <a:rPr lang="de-AT" dirty="0" err="1"/>
              <a:t>lamella</a:t>
            </a:r>
            <a:endParaRPr lang="de-AT" dirty="0"/>
          </a:p>
        </p:txBody>
      </p:sp>
      <p:pic>
        <p:nvPicPr>
          <p:cNvPr id="5" name="Grafik 4" descr="Ein Bild, das Screenshot, Grafiken, Symbol, Kreis enthält.&#10;&#10;Automatisch generierte Beschreibung">
            <a:extLst>
              <a:ext uri="{FF2B5EF4-FFF2-40B4-BE49-F238E27FC236}">
                <a16:creationId xmlns:a16="http://schemas.microsoft.com/office/drawing/2014/main" id="{37AA3CD2-A226-6026-DF4B-78435E9712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957" y="1600772"/>
            <a:ext cx="5020056" cy="33147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AC1AE6D-5148-0894-D36C-5EA51089D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" t="3935" r="539" b="3764"/>
          <a:stretch/>
        </p:blipFill>
        <p:spPr>
          <a:xfrm>
            <a:off x="9771297" y="4354285"/>
            <a:ext cx="2001830" cy="1278533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3746689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GIG Karasek Colors">
      <a:dk1>
        <a:sysClr val="windowText" lastClr="000000"/>
      </a:dk1>
      <a:lt1>
        <a:sysClr val="window" lastClr="FFFFFF"/>
      </a:lt1>
      <a:dk2>
        <a:srgbClr val="999999"/>
      </a:dk2>
      <a:lt2>
        <a:srgbClr val="99CC00"/>
      </a:lt2>
      <a:accent1>
        <a:srgbClr val="5B99CC"/>
      </a:accent1>
      <a:accent2>
        <a:srgbClr val="20614D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5B99CC"/>
      </a:hlink>
      <a:folHlink>
        <a:srgbClr val="99CC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5730B42-9BA1-444D-87C1-AE80ACE099D8}">
  <we:reference id="wa104381411" version="2.3.0.0" store="en-US" storeType="OMEX"/>
  <we:alternateReferences>
    <we:reference id="wa104381411" version="2.3.0.0" store="WA10438141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TM03090434[[fn=Holzart]]</Template>
  <TotalTime>0</TotalTime>
  <Words>848</Words>
  <Application>Microsoft Office PowerPoint</Application>
  <PresentationFormat>Breitbild</PresentationFormat>
  <Paragraphs>118</Paragraphs>
  <Slides>25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0" baseType="lpstr">
      <vt:lpstr>Arial</vt:lpstr>
      <vt:lpstr>Calibri</vt:lpstr>
      <vt:lpstr>OfficinaSansEF-Book</vt:lpstr>
      <vt:lpstr>Wingdings</vt:lpstr>
      <vt:lpstr>Office</vt:lpstr>
      <vt:lpstr>Lamella Technology  POWER Spot and LASER Luxe Lamellas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>t.ferstl@gigkarasek.at</Manager>
  <Company>GIG Karasek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>Company Profile</dc:subject>
  <dc:creator>t.ferstl@gigkarasek.at</dc:creator>
  <cp:lastModifiedBy>Aichhorn, Wolfgang</cp:lastModifiedBy>
  <cp:revision>967</cp:revision>
  <cp:lastPrinted>2017-11-07T09:34:23Z</cp:lastPrinted>
  <dcterms:created xsi:type="dcterms:W3CDTF">2017-01-10T13:12:16Z</dcterms:created>
  <dcterms:modified xsi:type="dcterms:W3CDTF">2024-11-22T13:05:00Z</dcterms:modified>
</cp:coreProperties>
</file>